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ink/ink2.xml" ContentType="application/inkml+xml"/>
  <Override PartName="/ppt/ink/ink3.xml" ContentType="application/inkml+xml"/>
  <Override PartName="/ppt/notesSlides/notesSlide5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55.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notesSlides/notesSlide56.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3"/>
  </p:notesMasterIdLst>
  <p:handoutMasterIdLst>
    <p:handoutMasterId r:id="rId64"/>
  </p:handoutMasterIdLst>
  <p:sldIdLst>
    <p:sldId id="256" r:id="rId5"/>
    <p:sldId id="258" r:id="rId6"/>
    <p:sldId id="257" r:id="rId7"/>
    <p:sldId id="267" r:id="rId8"/>
    <p:sldId id="311" r:id="rId9"/>
    <p:sldId id="268" r:id="rId10"/>
    <p:sldId id="276" r:id="rId11"/>
    <p:sldId id="315" r:id="rId12"/>
    <p:sldId id="278" r:id="rId13"/>
    <p:sldId id="291" r:id="rId14"/>
    <p:sldId id="308" r:id="rId15"/>
    <p:sldId id="310" r:id="rId16"/>
    <p:sldId id="316" r:id="rId17"/>
    <p:sldId id="269" r:id="rId18"/>
    <p:sldId id="292" r:id="rId19"/>
    <p:sldId id="275" r:id="rId20"/>
    <p:sldId id="279" r:id="rId21"/>
    <p:sldId id="303" r:id="rId22"/>
    <p:sldId id="306" r:id="rId23"/>
    <p:sldId id="281" r:id="rId24"/>
    <p:sldId id="304" r:id="rId25"/>
    <p:sldId id="283" r:id="rId26"/>
    <p:sldId id="285" r:id="rId27"/>
    <p:sldId id="312" r:id="rId28"/>
    <p:sldId id="307" r:id="rId29"/>
    <p:sldId id="313" r:id="rId30"/>
    <p:sldId id="287" r:id="rId31"/>
    <p:sldId id="286" r:id="rId32"/>
    <p:sldId id="318" r:id="rId33"/>
    <p:sldId id="317" r:id="rId34"/>
    <p:sldId id="309" r:id="rId35"/>
    <p:sldId id="323" r:id="rId36"/>
    <p:sldId id="289" r:id="rId37"/>
    <p:sldId id="290" r:id="rId38"/>
    <p:sldId id="293" r:id="rId39"/>
    <p:sldId id="314" r:id="rId40"/>
    <p:sldId id="294" r:id="rId41"/>
    <p:sldId id="295" r:id="rId42"/>
    <p:sldId id="296" r:id="rId43"/>
    <p:sldId id="297" r:id="rId44"/>
    <p:sldId id="298" r:id="rId45"/>
    <p:sldId id="277" r:id="rId46"/>
    <p:sldId id="302" r:id="rId47"/>
    <p:sldId id="273" r:id="rId48"/>
    <p:sldId id="299" r:id="rId49"/>
    <p:sldId id="300" r:id="rId50"/>
    <p:sldId id="274" r:id="rId51"/>
    <p:sldId id="305" r:id="rId52"/>
    <p:sldId id="284" r:id="rId53"/>
    <p:sldId id="288" r:id="rId54"/>
    <p:sldId id="301" r:id="rId55"/>
    <p:sldId id="319" r:id="rId56"/>
    <p:sldId id="320" r:id="rId57"/>
    <p:sldId id="321" r:id="rId58"/>
    <p:sldId id="322" r:id="rId59"/>
    <p:sldId id="324" r:id="rId60"/>
    <p:sldId id="325" r:id="rId61"/>
    <p:sldId id="27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F25FF0-7052-4081-8D88-E8F1CFA0A5CF}" v="3" dt="2025-09-20T17:01:19.6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79647" autoAdjust="0"/>
  </p:normalViewPr>
  <p:slideViewPr>
    <p:cSldViewPr snapToGrid="0" snapToObjects="1">
      <p:cViewPr>
        <p:scale>
          <a:sx n="66" d="100"/>
          <a:sy n="66" d="100"/>
        </p:scale>
        <p:origin x="840" y="58"/>
      </p:cViewPr>
      <p:guideLst/>
    </p:cSldViewPr>
  </p:slid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126" d="100"/>
          <a:sy n="126" d="100"/>
        </p:scale>
        <p:origin x="5096"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Becker" userId="bbe6272f-7c76-4d99-91dc-8a4fff8913d2" providerId="ADAL" clId="{31F25FF0-7052-4081-8D88-E8F1CFA0A5CF}"/>
    <pc:docChg chg="undo custSel modSld">
      <pc:chgData name="Katie Becker" userId="bbe6272f-7c76-4d99-91dc-8a4fff8913d2" providerId="ADAL" clId="{31F25FF0-7052-4081-8D88-E8F1CFA0A5CF}" dt="2025-09-20T17:01:50.796" v="155" actId="255"/>
      <pc:docMkLst>
        <pc:docMk/>
      </pc:docMkLst>
      <pc:sldChg chg="addSp modSp mod">
        <pc:chgData name="Katie Becker" userId="bbe6272f-7c76-4d99-91dc-8a4fff8913d2" providerId="ADAL" clId="{31F25FF0-7052-4081-8D88-E8F1CFA0A5CF}" dt="2025-09-20T17:00:34.990" v="101" actId="1076"/>
        <pc:sldMkLst>
          <pc:docMk/>
          <pc:sldMk cId="2170939102" sldId="256"/>
        </pc:sldMkLst>
        <pc:spChg chg="add mod">
          <ac:chgData name="Katie Becker" userId="bbe6272f-7c76-4d99-91dc-8a4fff8913d2" providerId="ADAL" clId="{31F25FF0-7052-4081-8D88-E8F1CFA0A5CF}" dt="2025-09-20T17:00:34.990" v="101" actId="1076"/>
          <ac:spMkLst>
            <pc:docMk/>
            <pc:sldMk cId="2170939102" sldId="256"/>
            <ac:spMk id="2" creationId="{1A782D78-DD2E-0AA9-0B9B-0A9AD3BA96A5}"/>
          </ac:spMkLst>
        </pc:spChg>
        <pc:spChg chg="mod">
          <ac:chgData name="Katie Becker" userId="bbe6272f-7c76-4d99-91dc-8a4fff8913d2" providerId="ADAL" clId="{31F25FF0-7052-4081-8D88-E8F1CFA0A5CF}" dt="2025-09-20T16:59:22.252" v="43" actId="20577"/>
          <ac:spMkLst>
            <pc:docMk/>
            <pc:sldMk cId="2170939102" sldId="256"/>
            <ac:spMk id="3" creationId="{44F56812-9870-4846-9340-077C259B5513}"/>
          </ac:spMkLst>
        </pc:spChg>
        <pc:spChg chg="mod">
          <ac:chgData name="Katie Becker" userId="bbe6272f-7c76-4d99-91dc-8a4fff8913d2" providerId="ADAL" clId="{31F25FF0-7052-4081-8D88-E8F1CFA0A5CF}" dt="2025-09-20T16:58:52.037" v="7" actId="1076"/>
          <ac:spMkLst>
            <pc:docMk/>
            <pc:sldMk cId="2170939102" sldId="256"/>
            <ac:spMk id="8" creationId="{301D3F42-10E0-6F49-870B-AEECEF39078C}"/>
          </ac:spMkLst>
        </pc:spChg>
      </pc:sldChg>
      <pc:sldChg chg="modSp mod">
        <pc:chgData name="Katie Becker" userId="bbe6272f-7c76-4d99-91dc-8a4fff8913d2" providerId="ADAL" clId="{31F25FF0-7052-4081-8D88-E8F1CFA0A5CF}" dt="2025-09-20T17:01:50.796" v="155" actId="255"/>
        <pc:sldMkLst>
          <pc:docMk/>
          <pc:sldMk cId="1909897287" sldId="272"/>
        </pc:sldMkLst>
        <pc:spChg chg="mod">
          <ac:chgData name="Katie Becker" userId="bbe6272f-7c76-4d99-91dc-8a4fff8913d2" providerId="ADAL" clId="{31F25FF0-7052-4081-8D88-E8F1CFA0A5CF}" dt="2025-09-20T17:01:50.796" v="155" actId="255"/>
          <ac:spMkLst>
            <pc:docMk/>
            <pc:sldMk cId="1909897287" sldId="272"/>
            <ac:spMk id="5" creationId="{2EB82214-1474-9949-AA17-288CEE3F1E32}"/>
          </ac:spMkLst>
        </pc:spChg>
      </pc:sldChg>
      <pc:sldChg chg="modSp mod">
        <pc:chgData name="Katie Becker" userId="bbe6272f-7c76-4d99-91dc-8a4fff8913d2" providerId="ADAL" clId="{31F25FF0-7052-4081-8D88-E8F1CFA0A5CF}" dt="2025-09-20T04:38:24.569" v="3" actId="14100"/>
        <pc:sldMkLst>
          <pc:docMk/>
          <pc:sldMk cId="333501697" sldId="275"/>
        </pc:sldMkLst>
        <pc:picChg chg="mod">
          <ac:chgData name="Katie Becker" userId="bbe6272f-7c76-4d99-91dc-8a4fff8913d2" providerId="ADAL" clId="{31F25FF0-7052-4081-8D88-E8F1CFA0A5CF}" dt="2025-09-20T04:38:24.569" v="3" actId="14100"/>
          <ac:picMkLst>
            <pc:docMk/>
            <pc:sldMk cId="333501697" sldId="275"/>
            <ac:picMk id="11" creationId="{9EA4DDA3-B58F-9A4A-A2F7-CE5027CF840C}"/>
          </ac:picMkLst>
        </pc:picChg>
      </pc:sldChg>
      <pc:sldChg chg="delSp modSp mod">
        <pc:chgData name="Katie Becker" userId="bbe6272f-7c76-4d99-91dc-8a4fff8913d2" providerId="ADAL" clId="{31F25FF0-7052-4081-8D88-E8F1CFA0A5CF}" dt="2025-09-20T04:38:14.509" v="2" actId="478"/>
        <pc:sldMkLst>
          <pc:docMk/>
          <pc:sldMk cId="3099680308" sldId="292"/>
        </pc:sldMkLst>
        <pc:grpChg chg="del">
          <ac:chgData name="Katie Becker" userId="bbe6272f-7c76-4d99-91dc-8a4fff8913d2" providerId="ADAL" clId="{31F25FF0-7052-4081-8D88-E8F1CFA0A5CF}" dt="2025-09-20T04:38:14.509" v="2" actId="478"/>
          <ac:grpSpMkLst>
            <pc:docMk/>
            <pc:sldMk cId="3099680308" sldId="292"/>
            <ac:grpSpMk id="11" creationId="{E7D8142E-AF1B-9C45-9128-30396606257E}"/>
          </ac:grpSpMkLst>
        </pc:grpChg>
        <pc:picChg chg="mod">
          <ac:chgData name="Katie Becker" userId="bbe6272f-7c76-4d99-91dc-8a4fff8913d2" providerId="ADAL" clId="{31F25FF0-7052-4081-8D88-E8F1CFA0A5CF}" dt="2025-09-20T04:38:11.183" v="1" actId="1076"/>
          <ac:picMkLst>
            <pc:docMk/>
            <pc:sldMk cId="3099680308" sldId="292"/>
            <ac:picMk id="7" creationId="{AEA71561-94D9-924B-BDDA-A2E7F15F3F2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8DB210-EB13-A149-883A-EE2A31F47B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C739F7-86B2-CF4E-AA70-0B9AD8EE2A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4F8CC4-A29E-6E49-9151-F9B72A9D33D3}" type="datetimeFigureOut">
              <a:rPr lang="en-US" smtClean="0"/>
              <a:t>9/19/2025</a:t>
            </a:fld>
            <a:endParaRPr lang="en-US"/>
          </a:p>
        </p:txBody>
      </p:sp>
      <p:sp>
        <p:nvSpPr>
          <p:cNvPr id="4" name="Footer Placeholder 3">
            <a:extLst>
              <a:ext uri="{FF2B5EF4-FFF2-40B4-BE49-F238E27FC236}">
                <a16:creationId xmlns:a16="http://schemas.microsoft.com/office/drawing/2014/main" id="{1DDA529E-E473-AE4C-9C45-F2D1232093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DD0765-78DD-304B-BC91-DC312078AE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0318BD-6533-094F-9D91-4FFF1FD405BF}" type="slidenum">
              <a:rPr lang="en-US" smtClean="0"/>
              <a:t>‹#›</a:t>
            </a:fld>
            <a:endParaRPr lang="en-US"/>
          </a:p>
        </p:txBody>
      </p:sp>
    </p:spTree>
    <p:extLst>
      <p:ext uri="{BB962C8B-B14F-4D97-AF65-F5344CB8AC3E}">
        <p14:creationId xmlns:p14="http://schemas.microsoft.com/office/powerpoint/2010/main" val="898764660"/>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2T20:13:12.9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1696 65,'-40'1,"0"-3,0-1,1-2,-1-1,-50-16,61 14,-1 2,0 0,-50-2,-95 9,78 0,42 2,-58 10,-46 3,-9-18,-81 4,243-1,0 0,-1 1,1 0,0 0,0 0,0 1,1 0,-1 0,1 0,-1 1,1 0,0 0,1 0,-1 1,1-1,-1 1,-6 10,-2 6,1 0,1 1,-11 27,13-27,0-3,0 1,2 0,0 0,2 0,0 1,-3 33,7 190,3-109,-1-121,0 0,0 1,2-1,0 0,0 0,1 0,1-1,0 1,1-1,10 15,7 8,1-1,33 34,0 0,124 149,-173-207,1-2,0 1,1-1,0-1,0 0,1 0,0-1,1 0,-1-1,1 0,19 6,131 47,-147-53,0 1,-1 0,21 14,-25-14,1 0,0-1,0 0,1-1,0 0,0-1,15 3,23-2,0-2,89-5,-32-2,-64 1,0-2,0-2,0-2,77-27,-101 30,114-49,-123 51,-1-1,-1-1,1 1,-1-1,0-1,0 0,-1 0,0 0,0-1,-1 0,8-12,17-19,56-69,-8 29,-46 47,33-39,-22 23,-29 32,23-28,-34 37,1 1,-1-1,-1 0,0 0,0 0,0-1,-1 1,3-12,-1-18,-2 1,-1-1,-9-72,6 98,-1 0,0 0,-1 1,0-1,-8-15,-4-8,1 2,-1 2,-2 0,0 1,-2 1,-1 1,-33-32,38 43,-2 1,1 0,-37-21,32 23,1-2,-33-30,18 8,-32-42,56 63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9:49.649"/>
    </inkml:context>
    <inkml:brush xml:id="br0">
      <inkml:brushProperty name="width" value="0.035" units="cm"/>
      <inkml:brushProperty name="height" value="0.035" units="cm"/>
    </inkml:brush>
  </inkml:definitions>
  <inkml:trace contextRef="#ctx0" brushRef="#br0">1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9:51.685"/>
    </inkml:context>
    <inkml:brush xml:id="br0">
      <inkml:brushProperty name="width" value="0.035" units="cm"/>
      <inkml:brushProperty name="height" value="0.035" units="cm"/>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9:58.307"/>
    </inkml:context>
    <inkml:brush xml:id="br0">
      <inkml:brushProperty name="width" value="0.035" units="cm"/>
      <inkml:brushProperty name="height" value="0.035" units="cm"/>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20:25.522"/>
    </inkml:context>
    <inkml:brush xml:id="br0">
      <inkml:brushProperty name="width" value="0.035" units="cm"/>
      <inkml:brushProperty name="height" value="0.035" units="cm"/>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20:29.612"/>
    </inkml:context>
    <inkml:brush xml:id="br0">
      <inkml:brushProperty name="width" value="0.035" units="cm"/>
      <inkml:brushProperty name="height" value="0.035" units="cm"/>
    </inkml:brush>
  </inkml:definitions>
  <inkml:trace contextRef="#ctx0" brushRef="#br0">1 1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21:21.817"/>
    </inkml:context>
    <inkml:brush xml:id="br0">
      <inkml:brushProperty name="width" value="0.035" units="cm"/>
      <inkml:brushProperty name="height" value="0.035" units="cm"/>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6:03.810"/>
    </inkml:context>
    <inkml:brush xml:id="br0">
      <inkml:brushProperty name="width" value="0.035" units="cm"/>
      <inkml:brushProperty name="height" value="0.035" units="cm"/>
    </inkml:brush>
  </inkml:definitions>
  <inkml:trace contextRef="#ctx0" brushRef="#br0">0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49.825"/>
    </inkml:context>
    <inkml:brush xml:id="br0">
      <inkml:brushProperty name="width" value="0.035" units="cm"/>
      <inkml:brushProperty name="height" value="0.035" units="cm"/>
    </inkml:brush>
  </inkml:definitions>
  <inkml:trace contextRef="#ctx0" brushRef="#br0">0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0.212"/>
    </inkml:context>
    <inkml:brush xml:id="br0">
      <inkml:brushProperty name="width" value="0.035" units="cm"/>
      <inkml:brushProperty name="height" value="0.035" units="cm"/>
    </inkml:brush>
  </inkml:definitions>
  <inkml:trace contextRef="#ctx0" brushRef="#br0">0 1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0.540"/>
    </inkml:context>
    <inkml:brush xml:id="br0">
      <inkml:brushProperty name="width" value="0.035" units="cm"/>
      <inkml:brushProperty name="height" value="0.035" units="cm"/>
    </inkml:brush>
  </inkml:definitions>
  <inkml:trace contextRef="#ctx0" brushRef="#br0">0 1 24575,'0'0'-8191</inkml:trace>
  <inkml:trace contextRef="#ctx0" brushRef="#br0" timeOffset="1">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6:03.810"/>
    </inkml:context>
    <inkml:brush xml:id="br0">
      <inkml:brushProperty name="width" value="0.035" units="cm"/>
      <inkml:brushProperty name="height" value="0.035" units="cm"/>
    </inkml:brush>
  </inkml:definitions>
  <inkml:trace contextRef="#ctx0" brushRef="#br0">0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2.225"/>
    </inkml:context>
    <inkml:brush xml:id="br0">
      <inkml:brushProperty name="width" value="0.035" units="cm"/>
      <inkml:brushProperty name="height" value="0.035" units="cm"/>
    </inkml:brush>
  </inkml:definitions>
  <inkml:trace contextRef="#ctx0" brushRef="#br0">0 1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3.143"/>
    </inkml:context>
    <inkml:brush xml:id="br0">
      <inkml:brushProperty name="width" value="0.035" units="cm"/>
      <inkml:brushProperty name="height" value="0.035" units="cm"/>
    </inkml:brush>
  </inkml:definitions>
  <inkml:trace contextRef="#ctx0" brushRef="#br0">1 0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9:49.649"/>
    </inkml:context>
    <inkml:brush xml:id="br0">
      <inkml:brushProperty name="width" value="0.035" units="cm"/>
      <inkml:brushProperty name="height" value="0.035" units="cm"/>
    </inkml:brush>
  </inkml:definitions>
  <inkml:trace contextRef="#ctx0" brushRef="#br0">1 0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9:51.685"/>
    </inkml:context>
    <inkml:brush xml:id="br0">
      <inkml:brushProperty name="width" value="0.035" units="cm"/>
      <inkml:brushProperty name="height" value="0.035" units="cm"/>
    </inkml:brush>
  </inkml:definitions>
  <inkml:trace contextRef="#ctx0" brushRef="#br0">1 0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9:58.307"/>
    </inkml:context>
    <inkml:brush xml:id="br0">
      <inkml:brushProperty name="width" value="0.035" units="cm"/>
      <inkml:brushProperty name="height" value="0.035" units="cm"/>
    </inkml:brush>
  </inkml:definitions>
  <inkml:trace contextRef="#ctx0" brushRef="#br0">0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20:25.522"/>
    </inkml:context>
    <inkml:brush xml:id="br0">
      <inkml:brushProperty name="width" value="0.035" units="cm"/>
      <inkml:brushProperty name="height" value="0.035" units="cm"/>
    </inkml:brush>
  </inkml:definitions>
  <inkml:trace contextRef="#ctx0" brushRef="#br0">1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20:29.612"/>
    </inkml:context>
    <inkml:brush xml:id="br0">
      <inkml:brushProperty name="width" value="0.035" units="cm"/>
      <inkml:brushProperty name="height" value="0.035" units="cm"/>
    </inkml:brush>
  </inkml:definitions>
  <inkml:trace contextRef="#ctx0" brushRef="#br0">1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21:21.817"/>
    </inkml:context>
    <inkml:brush xml:id="br0">
      <inkml:brushProperty name="width" value="0.035" units="cm"/>
      <inkml:brushProperty name="height" value="0.035" units="cm"/>
    </inkml:brush>
  </inkml:definitions>
  <inkml:trace contextRef="#ctx0" brushRef="#br0">0 1 24575,'0'0'-8191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9T20:30:57.6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2106 138,'-1031'0,"951"4,1 3,-97 22,138-22,-318 34,346-40,3-1,-1 1,1 1,-1-1,1 1,0 1,0-1,0 1,0 0,0 1,0 0,1 0,0 0,0 1,0-1,0 2,1-1,0 0,0 1,-4 7,-5 10,1 0,2 0,0 2,-8 28,-4 7,1-9,3 0,2 2,2 0,2 1,3 0,-3 56,10-56,6 76,-1-110,1 0,1 0,1-1,0 0,2 0,0 0,12 22,3-4,1-1,2-1,1-1,2-1,1-1,2-2,1-1,1-2,52 34,-35-31,2-1,0-3,2-2,1-3,1-2,80 16,-39-16,2-4,-1-5,2-4,176-13,-197-1,-1-3,0-4,-1-3,-1-4,-1-3,109-51,-98 28,111-82,-140 90,-40 28,18-11,-1-2,52-50,-78 67,0 0,-1-1,0 0,0-1,-1 1,0-1,0-1,-2 1,1-1,-1 0,-1 0,0 0,0 0,2-22,-11-233,3 241,-1 0,-1 0,-1 0,-2 1,-10-26,-60-115,63 135,-19-34,-2 2,-84-108,92 136,-2 1,-1 1,-2 2,-1 1,-70-46,79 61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9T20:31:06.1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6776 113,'-1022'-57,"98"2,209 84,287-3,-172 28,391-23,-303 86,274-61,82-21,-191 29,154-32,80-17,-33 6,76-3,1 3,1 2,1 4,2 3,0 2,2 3,2 3,-58 47,-104 105,179-148,2 3,-65 90,93-113,0 1,2 1,0 0,2 1,1 0,-12 48,14-36,2 1,1 0,2 0,4 45,7 10,5-1,4-1,31 96,-25-107,4-2,3-1,3-1,3-2,4-1,92 122,-82-129,2-3,4-2,2-2,3-3,2-3,94 60,-32-40,4-4,248 91,299 36,-570-174,1-5,0-5,149-2,-93-15,252-42,417-99,-52 4,-527 85,239-39,185 3,-1-29,13-68,-545 146,529-208,-235 46,-20-36,20-46,-428 280,19-11,-2-2,40-36,-61 49,1 0,-1-1,0 0,-1 0,0 0,-1 0,0-1,0 0,-1 0,0 0,-1-1,3-15,-1-9,-2 0,-1-1,-2 1,-7-57,-1 36,-3 1,-22-66,-30-57,49 148,-1 0,-1 0,-33-44,25 41,-1 2,-1 1,-2 1,-1 2,-1 1,-2 1,0 1,-2 2,0 1,-63-27,-399-127,243 96,-115-31,260 88,-1 5,-156-5,-223 24,184 2,185-6,-130 5,233-1,0 1,0 1,1 0,-1 1,-18 9,-72 40,98-49,-95 55,-48 25,116-69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2T20:18:24.0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2850 0,'-296'16,"54"-1,101-16,-58 4,172 0,0 2,0 0,-26 11,23-7,-53 9,-45-3,-186 27,-132 2,208-9,89-9,72-14,26-3,-95 3,0-13,117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6:03.810"/>
    </inkml:context>
    <inkml:brush xml:id="br0">
      <inkml:brushProperty name="width" value="0.035" units="cm"/>
      <inkml:brushProperty name="height" value="0.035" units="cm"/>
    </inkml:brush>
  </inkml:definitions>
  <inkml:trace contextRef="#ctx0" brushRef="#br0">0 0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49.825"/>
    </inkml:context>
    <inkml:brush xml:id="br0">
      <inkml:brushProperty name="width" value="0.035" units="cm"/>
      <inkml:brushProperty name="height" value="0.035" units="cm"/>
    </inkml:brush>
  </inkml:definitions>
  <inkml:trace contextRef="#ctx0" brushRef="#br0">0 1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0.212"/>
    </inkml:context>
    <inkml:brush xml:id="br0">
      <inkml:brushProperty name="width" value="0.035" units="cm"/>
      <inkml:brushProperty name="height" value="0.035" units="cm"/>
    </inkml:brush>
  </inkml:definitions>
  <inkml:trace contextRef="#ctx0" brushRef="#br0">0 1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0.540"/>
    </inkml:context>
    <inkml:brush xml:id="br0">
      <inkml:brushProperty name="width" value="0.035" units="cm"/>
      <inkml:brushProperty name="height" value="0.035" units="cm"/>
    </inkml:brush>
  </inkml:definitions>
  <inkml:trace contextRef="#ctx0" brushRef="#br0">0 1 24575,'0'0'-8191</inkml:trace>
  <inkml:trace contextRef="#ctx0" brushRef="#br0" timeOffset="1">0 1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2.225"/>
    </inkml:context>
    <inkml:brush xml:id="br0">
      <inkml:brushProperty name="width" value="0.035" units="cm"/>
      <inkml:brushProperty name="height" value="0.035" units="cm"/>
    </inkml:brush>
  </inkml:definitions>
  <inkml:trace contextRef="#ctx0" brushRef="#br0">0 1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3.143"/>
    </inkml:context>
    <inkml:brush xml:id="br0">
      <inkml:brushProperty name="width" value="0.035" units="cm"/>
      <inkml:brushProperty name="height" value="0.035" units="cm"/>
    </inkml:brush>
  </inkml:definitions>
  <inkml:trace contextRef="#ctx0" brushRef="#br0">1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9:51.685"/>
    </inkml:context>
    <inkml:brush xml:id="br0">
      <inkml:brushProperty name="width" value="0.035" units="cm"/>
      <inkml:brushProperty name="height" value="0.035" units="cm"/>
    </inkml:brush>
  </inkml:definitions>
  <inkml:trace contextRef="#ctx0" brushRef="#br0">1 0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9:58.307"/>
    </inkml:context>
    <inkml:brush xml:id="br0">
      <inkml:brushProperty name="width" value="0.035" units="cm"/>
      <inkml:brushProperty name="height" value="0.035" units="cm"/>
    </inkml:brush>
  </inkml:definitions>
  <inkml:trace contextRef="#ctx0" brushRef="#br0">0 0 24575,'0'0'-8191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20:25.522"/>
    </inkml:context>
    <inkml:brush xml:id="br0">
      <inkml:brushProperty name="width" value="0.035" units="cm"/>
      <inkml:brushProperty name="height" value="0.035" units="cm"/>
    </inkml:brush>
  </inkml:definitions>
  <inkml:trace contextRef="#ctx0" brushRef="#br0">1 0 24575,'0'0'-8191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20:29.612"/>
    </inkml:context>
    <inkml:brush xml:id="br0">
      <inkml:brushProperty name="width" value="0.035" units="cm"/>
      <inkml:brushProperty name="height" value="0.035" units="cm"/>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6:03.810"/>
    </inkml:context>
    <inkml:brush xml:id="br0">
      <inkml:brushProperty name="width" value="0.035" units="cm"/>
      <inkml:brushProperty name="height" value="0.035" units="cm"/>
    </inkml:brush>
  </inkml:definitions>
  <inkml:trace contextRef="#ctx0" brushRef="#br0">0 0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21:21.817"/>
    </inkml:context>
    <inkml:brush xml:id="br0">
      <inkml:brushProperty name="width" value="0.035" units="cm"/>
      <inkml:brushProperty name="height" value="0.035" units="cm"/>
    </inkml:brush>
  </inkml:definitions>
  <inkml:trace contextRef="#ctx0" brushRef="#br0">0 1 24575,'0'0'-8191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9T20:13:24.6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2308 1,'-1185'0,"1014"15,25-1,68-13,-153-19,198 13,-1 1,1 1,-1 2,-53 5,78-3,1 1,-1 0,1 0,0 0,0 1,0 0,0 1,0 0,0 0,1 1,0 0,0 0,1 0,-1 1,1 0,0 0,0 1,1 0,0 0,0 0,1 0,0 1,-4 10,-11 38,2 1,3 0,2 1,-8 116,8-63,-5 87,18-175,1 0,0 0,2 0,1 0,0-1,2 0,0 0,19 36,-7-13,-12-27,1-1,0 0,1 0,1-1,0 0,18 21,31 22,2-2,69 50,-86-76,1-1,1-3,1-1,62 23,-71-37,0-1,0-2,1-1,76 4,162-13,-155-2,92 2,101-1,-272-1,-1-2,1-2,-1-2,0-1,74-29,-25 10,-70 24,-1-1,0 0,0-2,0 0,28-17,0-7,187-136,-223 158,-2-1,0 0,0-1,-1 0,0 0,-1-1,0 0,-2-1,1 1,-1-1,-1-1,-1 1,5-23,-5 8,0-1,-2 1,-1 0,-2-1,-1 1,-5-30,1 27,-1 0,-1 0,-2 1,-1 0,-1 1,-2 1,-1 0,-2 0,-25-34,8 26,-2 1,-1 1,-65-45,30 24,-133-94,136 101,42 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49.825"/>
    </inkml:context>
    <inkml:brush xml:id="br0">
      <inkml:brushProperty name="width" value="0.035" units="cm"/>
      <inkml:brushProperty name="height" value="0.035" units="cm"/>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0.212"/>
    </inkml:context>
    <inkml:brush xml:id="br0">
      <inkml:brushProperty name="width" value="0.035" units="cm"/>
      <inkml:brushProperty name="height" value="0.035" units="cm"/>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0.540"/>
    </inkml:context>
    <inkml:brush xml:id="br0">
      <inkml:brushProperty name="width" value="0.035" units="cm"/>
      <inkml:brushProperty name="height" value="0.035" units="cm"/>
    </inkml:brush>
  </inkml:definitions>
  <inkml:trace contextRef="#ctx0" brushRef="#br0">0 1 24575,'0'0'-8191</inkml:trace>
  <inkml:trace contextRef="#ctx0" brushRef="#br0" timeOffset="1">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2.225"/>
    </inkml:context>
    <inkml:brush xml:id="br0">
      <inkml:brushProperty name="width" value="0.035" units="cm"/>
      <inkml:brushProperty name="height" value="0.035" units="cm"/>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2T20:18:53.143"/>
    </inkml:context>
    <inkml:brush xml:id="br0">
      <inkml:brushProperty name="width" value="0.035" units="cm"/>
      <inkml:brushProperty name="height" value="0.03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C3C3C-5A2C-4347-A3E2-BDD80BC8FA1B}"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DEA7E-178E-864B-8C2E-0798EB40E608}" type="slidenum">
              <a:rPr lang="en-US" smtClean="0"/>
              <a:t>‹#›</a:t>
            </a:fld>
            <a:endParaRPr lang="en-US"/>
          </a:p>
        </p:txBody>
      </p:sp>
    </p:spTree>
    <p:extLst>
      <p:ext uri="{BB962C8B-B14F-4D97-AF65-F5344CB8AC3E}">
        <p14:creationId xmlns:p14="http://schemas.microsoft.com/office/powerpoint/2010/main" val="2500495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journals.lww.com/optvissci/Fulltext/2016/06000/Effect_of_Gaze_Position_and_Blur_on_Stepping.3.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ia.nih.gov/health/prevent-falls-and-fracture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youtube.com/watch?v=kCQ6irSQwYA&amp;t=384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nia.nih.gov/health/prevent-falls-and-fracture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youtube.com/watch?v=kCQ6irSQwYA&amp;t=384s"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nia.nih.gov/health/prevent-falls-and-fractures"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youtube.com/watch?v=kCQ6irSQwYA&amp;t=384s"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nia.nih.gov/health/prevent-falls-and-fractures"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youtube.com/watch?v=kCQ6irSQwYA&amp;t=384s"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nia.nih.gov/health/prevent-falls-and-fractures"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youtube.com/watch?v=kCQ6irSQwYA&amp;t=384s"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nia.nih.gov/health/prevent-falls-and-fractures"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youtube.com/watch?v=kCQ6irSQwYA&amp;t=384s"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nia.nih.gov/health/prevent-falls-and-fractures"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youtube.com/watch?v=kCQ6irSQwYA&amp;t=384s"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Alissa Ray – Doctor of Physical Therapy – Alissa’s background @ Sky Ridge Medical Center</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1666588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2800" baseline="0" dirty="0"/>
          </a:p>
          <a:p>
            <a:pPr marL="171450" indent="-171450">
              <a:buFontTx/>
              <a:buChar char="-"/>
            </a:pPr>
            <a:r>
              <a:rPr lang="en-US" sz="2800" baseline="0" dirty="0"/>
              <a:t>Do not hurry. Do not try to get the person up right away.</a:t>
            </a:r>
          </a:p>
          <a:p>
            <a:pPr marL="171450" indent="-171450">
              <a:buFontTx/>
              <a:buChar char="-"/>
            </a:pPr>
            <a:r>
              <a:rPr lang="en-US" sz="2800" baseline="0" dirty="0"/>
              <a:t>Calm the person and yourself</a:t>
            </a:r>
          </a:p>
          <a:p>
            <a:pPr marL="171450" indent="-171450">
              <a:buFontTx/>
              <a:buChar char="-"/>
            </a:pPr>
            <a:r>
              <a:rPr lang="en-US" sz="2800" baseline="0" dirty="0"/>
              <a:t>Check for injuries. If they are badly injured, call 9-1-1. </a:t>
            </a:r>
          </a:p>
          <a:p>
            <a:pPr marL="171450" indent="-171450">
              <a:buFontTx/>
              <a:buChar char="-"/>
            </a:pPr>
            <a:r>
              <a:rPr lang="en-US" sz="2800" baseline="0" dirty="0"/>
              <a:t>While you are waiting for help, keep them warm and comfortable. </a:t>
            </a:r>
          </a:p>
          <a:p>
            <a:pPr marL="171450" indent="-171450">
              <a:buFontTx/>
              <a:buChar char="-"/>
            </a:pPr>
            <a:r>
              <a:rPr lang="en-US" sz="2800" baseline="0" dirty="0"/>
              <a:t>If the person is not badly injured and think they can get up, get two sturdy chairs. Place one near the persons head, and another near their feet. </a:t>
            </a:r>
          </a:p>
        </p:txBody>
      </p:sp>
    </p:spTree>
    <p:extLst>
      <p:ext uri="{BB962C8B-B14F-4D97-AF65-F5344CB8AC3E}">
        <p14:creationId xmlns:p14="http://schemas.microsoft.com/office/powerpoint/2010/main" val="952858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2800" baseline="0" dirty="0"/>
          </a:p>
          <a:p>
            <a:pPr marL="171450" indent="-171450">
              <a:buFontTx/>
              <a:buChar char="-"/>
            </a:pPr>
            <a:r>
              <a:rPr lang="en-US" sz="2800" baseline="0" dirty="0"/>
              <a:t>Do not hurry. Do not try to get the person up right away.</a:t>
            </a:r>
          </a:p>
          <a:p>
            <a:pPr marL="171450" indent="-171450">
              <a:buFontTx/>
              <a:buChar char="-"/>
            </a:pPr>
            <a:r>
              <a:rPr lang="en-US" sz="2800" baseline="0" dirty="0"/>
              <a:t>Calm the person and yourself</a:t>
            </a:r>
          </a:p>
          <a:p>
            <a:pPr marL="171450" indent="-171450">
              <a:buFontTx/>
              <a:buChar char="-"/>
            </a:pPr>
            <a:r>
              <a:rPr lang="en-US" sz="2800" baseline="0" dirty="0"/>
              <a:t>Check for injuries. If they are badly injured, call 9-1-1. </a:t>
            </a:r>
          </a:p>
          <a:p>
            <a:pPr marL="171450" indent="-171450">
              <a:buFontTx/>
              <a:buChar char="-"/>
            </a:pPr>
            <a:r>
              <a:rPr lang="en-US" sz="2800" baseline="0" dirty="0"/>
              <a:t>While you are waiting for help, keep them warm and comfortable. </a:t>
            </a:r>
          </a:p>
          <a:p>
            <a:pPr marL="171450" indent="-171450">
              <a:buFontTx/>
              <a:buChar char="-"/>
            </a:pPr>
            <a:r>
              <a:rPr lang="en-US" sz="2800" baseline="0" dirty="0"/>
              <a:t>If the person is not badly injured and think they can get up, get two sturdy chairs. Place one near the persons head, and another near their feet. </a:t>
            </a:r>
          </a:p>
        </p:txBody>
      </p:sp>
    </p:spTree>
    <p:extLst>
      <p:ext uri="{BB962C8B-B14F-4D97-AF65-F5344CB8AC3E}">
        <p14:creationId xmlns:p14="http://schemas.microsoft.com/office/powerpoint/2010/main" val="2494568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107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4895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1" dirty="0"/>
          </a:p>
          <a:p>
            <a:pPr marL="0" indent="0">
              <a:buFontTx/>
              <a:buNone/>
            </a:pPr>
            <a:r>
              <a:rPr lang="en-US" b="1" dirty="0"/>
              <a:t>Alissa</a:t>
            </a:r>
          </a:p>
          <a:p>
            <a:pPr marL="0" indent="0">
              <a:buFontTx/>
              <a:buNone/>
            </a:pPr>
            <a:endParaRPr lang="en-US" b="1" dirty="0"/>
          </a:p>
          <a:p>
            <a:pPr marL="0" indent="0">
              <a:buFontTx/>
              <a:buNone/>
            </a:pPr>
            <a:r>
              <a:rPr lang="en-US" b="1" dirty="0"/>
              <a:t>How to Help Someone Get Up </a:t>
            </a:r>
          </a:p>
          <a:p>
            <a:pPr marL="171450" indent="-171450">
              <a:buFontTx/>
              <a:buChar char="-"/>
            </a:pPr>
            <a:r>
              <a:rPr lang="en-US" baseline="0" dirty="0"/>
              <a:t>Do not hurry. Do not try to get the person up right away.</a:t>
            </a:r>
          </a:p>
          <a:p>
            <a:pPr marL="171450" indent="-171450">
              <a:buFontTx/>
              <a:buChar char="-"/>
            </a:pPr>
            <a:r>
              <a:rPr lang="en-US" baseline="0" dirty="0"/>
              <a:t>Calm the person and yourself</a:t>
            </a:r>
          </a:p>
          <a:p>
            <a:pPr marL="171450" indent="-171450">
              <a:buFontTx/>
              <a:buChar char="-"/>
            </a:pPr>
            <a:r>
              <a:rPr lang="en-US" baseline="0" dirty="0"/>
              <a:t>Check for injuries. If they are badly injured, call 9-1-1. </a:t>
            </a:r>
          </a:p>
          <a:p>
            <a:pPr marL="171450" indent="-171450">
              <a:buFontTx/>
              <a:buChar char="-"/>
            </a:pPr>
            <a:r>
              <a:rPr lang="en-US" baseline="0" dirty="0"/>
              <a:t>While you are waiting for help, keep them warm and comfortable. </a:t>
            </a:r>
          </a:p>
          <a:p>
            <a:pPr marL="171450" indent="-171450">
              <a:buFontTx/>
              <a:buChar char="-"/>
            </a:pPr>
            <a:r>
              <a:rPr lang="en-US" baseline="0" dirty="0"/>
              <a:t>If the person is not badly injured and think they can get up, get two sturdy chairs. Place one near the persons head, and another near their feet. </a:t>
            </a:r>
          </a:p>
          <a:p>
            <a:endParaRPr lang="en-US" dirty="0"/>
          </a:p>
        </p:txBody>
      </p:sp>
    </p:spTree>
    <p:extLst>
      <p:ext uri="{BB962C8B-B14F-4D97-AF65-F5344CB8AC3E}">
        <p14:creationId xmlns:p14="http://schemas.microsoft.com/office/powerpoint/2010/main" val="3779255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How To Get Up from a Fall (if you are the one who fell)</a:t>
            </a:r>
          </a:p>
          <a:p>
            <a:pPr marL="0" indent="0">
              <a:buFontTx/>
              <a:buNone/>
            </a:pPr>
            <a:endParaRPr lang="en-US" b="1" dirty="0"/>
          </a:p>
          <a:p>
            <a:pPr marL="0" indent="0">
              <a:buFontTx/>
              <a:buNone/>
            </a:pPr>
            <a:r>
              <a:rPr lang="en-US" b="1" dirty="0"/>
              <a:t>Alissa / CRR</a:t>
            </a:r>
          </a:p>
          <a:p>
            <a:pPr marL="171450" indent="-171450">
              <a:buFontTx/>
              <a:buChar char="-"/>
            </a:pPr>
            <a:r>
              <a:rPr lang="en-US" baseline="0" dirty="0"/>
              <a:t>Do not hurry. Do not try to get the person up right away.</a:t>
            </a:r>
          </a:p>
          <a:p>
            <a:pPr marL="171450" indent="-171450">
              <a:buFontTx/>
              <a:buChar char="-"/>
            </a:pPr>
            <a:r>
              <a:rPr lang="en-US" baseline="0" dirty="0"/>
              <a:t>Calm the person and yourself</a:t>
            </a:r>
          </a:p>
          <a:p>
            <a:pPr marL="171450" indent="-171450">
              <a:buFontTx/>
              <a:buChar char="-"/>
            </a:pPr>
            <a:r>
              <a:rPr lang="en-US" baseline="0" dirty="0"/>
              <a:t>Check for injuries. If they are badly injured, call 9-1-1. </a:t>
            </a:r>
          </a:p>
          <a:p>
            <a:pPr marL="171450" indent="-171450">
              <a:buFontTx/>
              <a:buChar char="-"/>
            </a:pPr>
            <a:r>
              <a:rPr lang="en-US" baseline="0" dirty="0"/>
              <a:t>While you are waiting for help, keep them warm and comfortable. </a:t>
            </a:r>
          </a:p>
          <a:p>
            <a:pPr marL="171450" indent="-171450">
              <a:buFontTx/>
              <a:buChar char="-"/>
            </a:pPr>
            <a:r>
              <a:rPr lang="en-US" baseline="0" dirty="0"/>
              <a:t>If the person is not badly injured and think they can get up, get two sturdy chairs. Place one near the persons head, and another near their feet. </a:t>
            </a:r>
          </a:p>
          <a:p>
            <a:endParaRPr lang="en-US" dirty="0"/>
          </a:p>
        </p:txBody>
      </p:sp>
    </p:spTree>
    <p:extLst>
      <p:ext uri="{BB962C8B-B14F-4D97-AF65-F5344CB8AC3E}">
        <p14:creationId xmlns:p14="http://schemas.microsoft.com/office/powerpoint/2010/main" val="836967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30000" dirty="0">
                <a:solidFill>
                  <a:srgbClr val="000000"/>
                </a:solidFill>
                <a:effectLst/>
                <a:latin typeface="Open Sans" panose="020B0606030504020204" pitchFamily="34" charset="0"/>
              </a:rPr>
              <a:t>CRR instructor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3000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3000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30000" dirty="0">
                <a:solidFill>
                  <a:srgbClr val="000000"/>
                </a:solidFill>
                <a:effectLst/>
                <a:latin typeface="Open Sans" panose="020B0606030504020204" pitchFamily="34" charset="0"/>
              </a:rPr>
              <a:t>How does Colorado compare to the rest of the nation? </a:t>
            </a:r>
          </a:p>
          <a:p>
            <a:endParaRPr lang="en-US" dirty="0"/>
          </a:p>
        </p:txBody>
      </p:sp>
    </p:spTree>
    <p:extLst>
      <p:ext uri="{BB962C8B-B14F-4D97-AF65-F5344CB8AC3E}">
        <p14:creationId xmlns:p14="http://schemas.microsoft.com/office/powerpoint/2010/main" val="3929212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Alissa: </a:t>
            </a:r>
            <a:r>
              <a:rPr lang="en-US" dirty="0"/>
              <a:t>read slide (first part shows – second will show after you 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Are there any guesses as to what may have contributed to Annie’s fall? (participant led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Talking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Annie was a very active person, but she continued to experience falls.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Click animation for Annie’s explanation.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https://www.heartofida.org/fall-stories-real-talk-from-real-people-about-falls-and-falls-prevention/ </a:t>
            </a:r>
          </a:p>
          <a:p>
            <a:endParaRPr lang="en-US" dirty="0"/>
          </a:p>
        </p:txBody>
      </p:sp>
    </p:spTree>
    <p:extLst>
      <p:ext uri="{BB962C8B-B14F-4D97-AF65-F5344CB8AC3E}">
        <p14:creationId xmlns:p14="http://schemas.microsoft.com/office/powerpoint/2010/main" val="2754032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alt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alt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CRR: Annie’s story was a great example of why it’s so important to wear the right type of glasses for the right activities. Readers – or bifocals – may cause difficulty when stepping down. The part of the lens that you are looking through is the part that is used for reading, and this can make it difficult to calibrate depth perception. </a:t>
            </a: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alt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alt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As we age, our vision may experience changes. Your loved one may have a condition like glaucoma or cataracts that limits their vision. </a:t>
            </a:r>
          </a:p>
          <a:p>
            <a:pPr marL="342900" marR="0" lvl="0" indent="-342900" algn="l" defTabSz="914400" rtl="0" eaLnBrk="0" fontAlgn="base" latinLnBrk="0" hangingPunct="0">
              <a:lnSpc>
                <a:spcPct val="100000"/>
              </a:lnSpc>
              <a:spcBef>
                <a:spcPts val="1200"/>
              </a:spcBef>
              <a:spcAft>
                <a:spcPts val="600"/>
              </a:spcAft>
              <a:buClr>
                <a:srgbClr val="324435"/>
              </a:buClr>
              <a:buSzTx/>
              <a:buFontTx/>
              <a:buChar char="•"/>
              <a:tabLst/>
              <a:defRPr/>
            </a:pPr>
            <a:endParaRPr kumimoji="0" lang="en-US" altLang="en-US" sz="1200" b="1"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ts val="1200"/>
              </a:spcBef>
              <a:spcAft>
                <a:spcPts val="600"/>
              </a:spcAft>
              <a:buClr>
                <a:srgbClr val="324435"/>
              </a:buClr>
              <a:buSzTx/>
              <a:buFontTx/>
              <a:buChar char="•"/>
              <a:tabLst/>
              <a:defRPr/>
            </a:pPr>
            <a:r>
              <a:rPr kumimoji="0" lang="en-US" altLang="en-US" sz="1200" b="1"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Tint-changing lenses can be hazardous when going from bright sun into darkened buildings and homes</a:t>
            </a:r>
          </a:p>
          <a:p>
            <a:pPr marL="342900" marR="0" lvl="0" indent="-342900" algn="l" defTabSz="914400" rtl="0" eaLnBrk="0" fontAlgn="base" latinLnBrk="0" hangingPunct="0">
              <a:lnSpc>
                <a:spcPct val="100000"/>
              </a:lnSpc>
              <a:spcBef>
                <a:spcPts val="1200"/>
              </a:spcBef>
              <a:spcAft>
                <a:spcPts val="600"/>
              </a:spcAft>
              <a:buClr>
                <a:srgbClr val="324435"/>
              </a:buClr>
              <a:buSzTx/>
              <a:buFontTx/>
              <a:buChar char="•"/>
              <a:tabLst/>
              <a:defRPr/>
            </a:pPr>
            <a:endParaRPr kumimoji="0" lang="en-US" altLang="en-US" sz="1200" b="1"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ts val="1200"/>
              </a:spcBef>
              <a:spcAft>
                <a:spcPts val="600"/>
              </a:spcAft>
              <a:buClr>
                <a:srgbClr val="324435"/>
              </a:buClr>
              <a:buSzTx/>
              <a:buFontTx/>
              <a:buChar char="•"/>
              <a:tabLst/>
              <a:defRPr/>
            </a:pPr>
            <a:r>
              <a:rPr lang="en-US" sz="1800" b="0" i="0" dirty="0">
                <a:solidFill>
                  <a:srgbClr val="484848"/>
                </a:solidFill>
                <a:effectLst/>
                <a:latin typeface="Lato" panose="020F0502020204030203" pitchFamily="34" charset="0"/>
              </a:rPr>
              <a:t>More background information if you are curious: Reading glasses can help correct these vision changes that come with age, a condition known as presbyopia (most middle-aged and older adults need this). Bifocal glasses have the magnifying glass at the bottom to help you read. Wearing them while walking and stepping up and down stairs, could raise the risk of stumbles and injury-producing falls, according to a study published in the American Academy of Optometry’s </a:t>
            </a:r>
            <a:r>
              <a:rPr lang="en-US" sz="1800" b="0" i="1" u="sng" dirty="0">
                <a:solidFill>
                  <a:srgbClr val="0072A5"/>
                </a:solidFill>
                <a:effectLst/>
                <a:latin typeface="Lato" panose="020F0502020204030203" pitchFamily="34" charset="0"/>
                <a:hlinkClick r:id="rId3"/>
              </a:rPr>
              <a:t>Optometry and Vision Science journal</a:t>
            </a:r>
            <a:r>
              <a:rPr lang="en-US" sz="1800" b="0" i="0" dirty="0">
                <a:solidFill>
                  <a:srgbClr val="484848"/>
                </a:solidFill>
                <a:effectLst/>
                <a:latin typeface="Lato" panose="020F0502020204030203" pitchFamily="34" charset="0"/>
              </a:rPr>
              <a:t>. </a:t>
            </a:r>
            <a:endParaRPr kumimoji="0" lang="en-US" altLang="en-US" sz="1200" b="1"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indent="0">
              <a:buFontTx/>
              <a:buNone/>
            </a:pPr>
            <a:endParaRPr lang="en-US" baseline="0" dirty="0"/>
          </a:p>
        </p:txBody>
      </p:sp>
    </p:spTree>
    <p:extLst>
      <p:ext uri="{BB962C8B-B14F-4D97-AF65-F5344CB8AC3E}">
        <p14:creationId xmlns:p14="http://schemas.microsoft.com/office/powerpoint/2010/main" val="842987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baseline="30000" dirty="0">
                <a:solidFill>
                  <a:srgbClr val="000000"/>
                </a:solidFill>
                <a:effectLst/>
                <a:latin typeface="Open Sans" panose="020B0606030504020204" pitchFamily="34" charset="0"/>
              </a:rPr>
              <a:t>Play video – Alissa elaborate on tips for low vision </a:t>
            </a:r>
          </a:p>
          <a:p>
            <a:endParaRPr lang="en-US" dirty="0"/>
          </a:p>
        </p:txBody>
      </p:sp>
    </p:spTree>
    <p:extLst>
      <p:ext uri="{BB962C8B-B14F-4D97-AF65-F5344CB8AC3E}">
        <p14:creationId xmlns:p14="http://schemas.microsoft.com/office/powerpoint/2010/main" val="299695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Intro slide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CRR team works to reduce the number of preventable fires, injuries, and deaths in our community.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Alissa Ray – Doctor of Physical Therapy – Alissa’s background @ Sky Ridge Medical Center</a:t>
            </a:r>
            <a:endParaRPr lang="en-US" baseline="0" dirty="0"/>
          </a:p>
          <a:p>
            <a:pPr marL="171450" indent="-171450">
              <a:buFontTx/>
              <a:buChar char="-"/>
            </a:pPr>
            <a:endParaRPr lang="en-US" baseline="0" dirty="0"/>
          </a:p>
          <a:p>
            <a:pPr marL="171450" indent="-171450">
              <a:buFontTx/>
              <a:buChar char="-"/>
            </a:pPr>
            <a:r>
              <a:rPr lang="en-US" baseline="0" dirty="0"/>
              <a:t> </a:t>
            </a:r>
            <a:r>
              <a:rPr lang="en-US" sz="1200" dirty="0">
                <a:effectLst/>
                <a:latin typeface="IBM Plex Sans Light" panose="020B0403050203000203" pitchFamily="34" charset="0"/>
                <a:ea typeface="IBM Plex Sans Light" panose="020B0403050203000203" pitchFamily="34" charset="0"/>
                <a:cs typeface="IBM Plex Sans Light" panose="020B0403050203000203" pitchFamily="34" charset="0"/>
              </a:rPr>
              <a:t>The South Metro Safety Foundation (SMSF) provides educational opportunities and resources in life safety. </a:t>
            </a:r>
            <a:endParaRPr lang="en-US" baseline="0" dirty="0"/>
          </a:p>
          <a:p>
            <a:endParaRPr lang="en-US" dirty="0"/>
          </a:p>
        </p:txBody>
      </p:sp>
    </p:spTree>
    <p:extLst>
      <p:ext uri="{BB962C8B-B14F-4D97-AF65-F5344CB8AC3E}">
        <p14:creationId xmlns:p14="http://schemas.microsoft.com/office/powerpoint/2010/main" val="4075313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Annie experienced multiple falls. We know the wrong glasses contributed to her fall on the bus. </a:t>
            </a:r>
          </a:p>
          <a:p>
            <a:endParaRPr lang="en-US" dirty="0"/>
          </a:p>
          <a:p>
            <a:r>
              <a:rPr lang="en-US" dirty="0"/>
              <a:t>Let’s take a look at some of the other falls she experienced. </a:t>
            </a:r>
          </a:p>
          <a:p>
            <a:endParaRPr lang="en-US" dirty="0"/>
          </a:p>
          <a:p>
            <a:r>
              <a:rPr lang="en-US" dirty="0"/>
              <a:t>Do you think these falls could have been prevented? Is there anything Annie could do to decrease her fall risk? (participant led discussion) </a:t>
            </a:r>
          </a:p>
          <a:p>
            <a:endParaRPr lang="en-US" dirty="0"/>
          </a:p>
          <a:p>
            <a:r>
              <a:rPr lang="en-US" dirty="0"/>
              <a:t>Annie was experiencing falls because she was dehydrated. </a:t>
            </a:r>
          </a:p>
          <a:p>
            <a:endParaRPr lang="en-US" dirty="0"/>
          </a:p>
          <a:p>
            <a:r>
              <a:rPr lang="en-US" dirty="0"/>
              <a:t>Let’s take a look at other factors that contribute to dizziness. </a:t>
            </a:r>
          </a:p>
        </p:txBody>
      </p:sp>
    </p:spTree>
    <p:extLst>
      <p:ext uri="{BB962C8B-B14F-4D97-AF65-F5344CB8AC3E}">
        <p14:creationId xmlns:p14="http://schemas.microsoft.com/office/powerpoint/2010/main" val="2451370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alt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Dizziness can have many sources. </a:t>
            </a: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alt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alt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Communication with your doctor is key to healthy aging. </a:t>
            </a: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alt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alt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Tell your doctor if you:</a:t>
            </a: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alt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457189" marR="0" lvl="0" indent="-457189"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Sanskrit Text" panose="020B0502040204020203" pitchFamily="18" charset="0"/>
                <a:ea typeface="+mn-ea"/>
                <a:cs typeface="Sanskrit Text" panose="020B0502040204020203" pitchFamily="18" charset="0"/>
              </a:rPr>
              <a:t>Have problems with walking </a:t>
            </a:r>
          </a:p>
          <a:p>
            <a:pPr marL="457189" marR="0" lvl="0" indent="-457189"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Sanskrit Text" panose="020B0502040204020203" pitchFamily="18" charset="0"/>
                <a:ea typeface="+mn-ea"/>
                <a:cs typeface="Sanskrit Text" panose="020B0502040204020203" pitchFamily="18" charset="0"/>
              </a:rPr>
              <a:t>Have problems with dizziness or balance</a:t>
            </a:r>
          </a:p>
          <a:p>
            <a:pPr marL="457189" marR="0" lvl="0" indent="-457189"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Sanskrit Text" panose="020B0502040204020203" pitchFamily="18" charset="0"/>
                <a:ea typeface="+mn-ea"/>
                <a:cs typeface="Sanskrit Text" panose="020B0502040204020203" pitchFamily="18" charset="0"/>
              </a:rPr>
              <a:t>Worsening vision or hearing</a:t>
            </a:r>
          </a:p>
          <a:p>
            <a:pPr marL="457189" marR="0" lvl="0" indent="-457189" algn="l" defTabSz="914400" rtl="0" eaLnBrk="1" fontAlgn="auto" latinLnBrk="0" hangingPunct="1">
              <a:lnSpc>
                <a:spcPct val="2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Sanskrit Text" panose="020B0502040204020203" pitchFamily="18" charset="0"/>
                <a:ea typeface="+mn-ea"/>
                <a:cs typeface="Sanskrit Text" panose="020B0502040204020203" pitchFamily="18" charset="0"/>
              </a:rPr>
              <a:t>Any other medical concern, even if it’s “mild” </a:t>
            </a: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alt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lang="en-US" baseline="0" dirty="0"/>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lang="en-US" baseline="0" dirty="0"/>
          </a:p>
        </p:txBody>
      </p:sp>
    </p:spTree>
    <p:extLst>
      <p:ext uri="{BB962C8B-B14F-4D97-AF65-F5344CB8AC3E}">
        <p14:creationId xmlns:p14="http://schemas.microsoft.com/office/powerpoint/2010/main" val="3810457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Dizziness can have many sources; medication is one of them. </a:t>
            </a: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ts val="1200"/>
              </a:spcBef>
              <a:spcAft>
                <a:spcPts val="600"/>
              </a:spcAft>
              <a:buClr>
                <a:srgbClr val="324435"/>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As we get older, the way our body handles medications can change. If you have been on a medication for a long time, your body may become more tolerant or more sensitive over the years. </a:t>
            </a:r>
          </a:p>
          <a:p>
            <a:pPr marL="457200" marR="0" lvl="0" indent="-457200" algn="l" defTabSz="914400" rtl="0" eaLnBrk="0" fontAlgn="base" latinLnBrk="0" hangingPunct="0">
              <a:lnSpc>
                <a:spcPct val="100000"/>
              </a:lnSpc>
              <a:spcBef>
                <a:spcPts val="1200"/>
              </a:spcBef>
              <a:spcAft>
                <a:spcPts val="600"/>
              </a:spcAft>
              <a:buClr>
                <a:srgbClr val="324435"/>
              </a:buClr>
              <a:buSzTx/>
              <a:buFont typeface="Arial" panose="020B0604020202020204" pitchFamily="34" charset="0"/>
              <a:buChar char="•"/>
              <a:tabLst/>
              <a:defRPr/>
            </a:pPr>
            <a:r>
              <a:rPr lang="en-US" altLang="en-US" sz="1200" dirty="0">
                <a:latin typeface="Times" panose="02020603050405020304" pitchFamily="18" charset="0"/>
              </a:rPr>
              <a:t>Stick with one pharmacy if possible, as they will have a profile of your meds and will be able to advise you if you have questions about side effects or possible interactions.</a:t>
            </a:r>
            <a:endPar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ts val="1200"/>
              </a:spcBef>
              <a:spcAft>
                <a:spcPts val="600"/>
              </a:spcAft>
              <a:buClr>
                <a:srgbClr val="324435"/>
              </a:buClr>
              <a:buSzTx/>
              <a:buFont typeface="Arial" panose="020B0604020202020204" pitchFamily="34" charset="0"/>
              <a:buChar char="•"/>
              <a:tabLst/>
              <a:defRPr/>
            </a:pPr>
            <a:r>
              <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We have included a fact sheet on medication linked to falls (CDC)</a:t>
            </a: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9866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441B00"/>
                </a:solidFill>
                <a:effectLst/>
                <a:latin typeface="Montserrat" panose="00000500000000000000" pitchFamily="2" charset="0"/>
              </a:rPr>
              <a:t>Alissa:</a:t>
            </a:r>
            <a:r>
              <a:rPr lang="en-US" b="0" i="0" dirty="0">
                <a:solidFill>
                  <a:srgbClr val="441B00"/>
                </a:solidFill>
                <a:effectLst/>
                <a:latin typeface="Montserrat" panose="00000500000000000000" pitchFamily="2" charset="0"/>
              </a:rPr>
              <a:t> lead participant discussion – what do they think is contributing to this fall?</a:t>
            </a:r>
          </a:p>
          <a:p>
            <a:endParaRPr lang="en-US" b="0" i="0" dirty="0">
              <a:solidFill>
                <a:srgbClr val="441B00"/>
              </a:solidFill>
              <a:effectLst/>
              <a:latin typeface="Montserrat" panose="00000500000000000000" pitchFamily="2" charset="0"/>
            </a:endParaRPr>
          </a:p>
          <a:p>
            <a:r>
              <a:rPr lang="en-US" b="0" i="0" dirty="0">
                <a:solidFill>
                  <a:srgbClr val="441B00"/>
                </a:solidFill>
                <a:effectLst/>
                <a:latin typeface="Montserrat" panose="00000500000000000000" pitchFamily="2" charset="0"/>
              </a:rPr>
              <a:t>If we don’t know about these changes, we can’t adjust to them when they begin to occur. </a:t>
            </a:r>
          </a:p>
          <a:p>
            <a:endParaRPr lang="en-US" b="0" i="0" dirty="0">
              <a:solidFill>
                <a:srgbClr val="441B00"/>
              </a:solidFill>
              <a:effectLst/>
              <a:latin typeface="Montserrat" panose="00000500000000000000" pitchFamily="2" charset="0"/>
            </a:endParaRPr>
          </a:p>
          <a:p>
            <a:r>
              <a:rPr lang="en-US" b="0" i="0" dirty="0">
                <a:solidFill>
                  <a:srgbClr val="441B00"/>
                </a:solidFill>
                <a:effectLst/>
                <a:latin typeface="Montserrat" panose="00000500000000000000" pitchFamily="2" charset="0"/>
              </a:rPr>
              <a:t>Karen began exercising her feet and ankles and walking heel-toe to build the strength in them. This has kept her from falling or catching my toe on upraised sidewalk tiles. </a:t>
            </a:r>
            <a:endParaRPr lang="en-US" dirty="0"/>
          </a:p>
        </p:txBody>
      </p:sp>
    </p:spTree>
    <p:extLst>
      <p:ext uri="{BB962C8B-B14F-4D97-AF65-F5344CB8AC3E}">
        <p14:creationId xmlns:p14="http://schemas.microsoft.com/office/powerpoint/2010/main" val="2371880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441B00"/>
                </a:solidFill>
                <a:effectLst/>
                <a:latin typeface="Montserrat" panose="00000500000000000000" pitchFamily="2" charset="0"/>
              </a:rPr>
              <a:t>Alissa</a:t>
            </a:r>
          </a:p>
          <a:p>
            <a:endParaRPr lang="en-US" b="0" i="0" dirty="0">
              <a:solidFill>
                <a:srgbClr val="441B00"/>
              </a:solidFill>
              <a:effectLst/>
              <a:latin typeface="Montserrat" panose="00000500000000000000" pitchFamily="2" charset="0"/>
            </a:endParaRPr>
          </a:p>
          <a:p>
            <a:r>
              <a:rPr lang="en-US" b="0" i="0" dirty="0">
                <a:solidFill>
                  <a:srgbClr val="441B00"/>
                </a:solidFill>
                <a:effectLst/>
                <a:latin typeface="Montserrat" panose="00000500000000000000" pitchFamily="2" charset="0"/>
              </a:rPr>
              <a:t>If we don’t know about these changes, we can’t adjust to them when they begin to occur. </a:t>
            </a:r>
          </a:p>
          <a:p>
            <a:endParaRPr lang="en-US" b="0" i="0" dirty="0">
              <a:solidFill>
                <a:srgbClr val="441B00"/>
              </a:solidFill>
              <a:effectLst/>
              <a:latin typeface="Montserrat" panose="00000500000000000000" pitchFamily="2" charset="0"/>
            </a:endParaRPr>
          </a:p>
          <a:p>
            <a:r>
              <a:rPr lang="en-US" b="0" i="0" dirty="0">
                <a:solidFill>
                  <a:srgbClr val="441B00"/>
                </a:solidFill>
                <a:effectLst/>
                <a:latin typeface="Montserrat" panose="00000500000000000000" pitchFamily="2" charset="0"/>
              </a:rPr>
              <a:t>Karen began exercising her feet and ankles and walking heel-toe to build the strength in them. This has kept her from falling or catching my toe on upraised sidewalk tiles. </a:t>
            </a:r>
            <a:endParaRPr lang="en-US" dirty="0"/>
          </a:p>
        </p:txBody>
      </p:sp>
    </p:spTree>
    <p:extLst>
      <p:ext uri="{BB962C8B-B14F-4D97-AF65-F5344CB8AC3E}">
        <p14:creationId xmlns:p14="http://schemas.microsoft.com/office/powerpoint/2010/main" val="2063876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Alissa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(CHELSEA HAND OUT EMOJIs for “reactions” to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Alissas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questions) – Chelsea will show everyone this at next meeting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Your muscles, bones, tendons and ligaments that support the body, allow motion and protect vital organs.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 Is it hard for you to get up when you are out in public?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Do you get nervous stepping off a bus step?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Going to a family members house – is it difficult entering or home?</a:t>
            </a:r>
          </a:p>
        </p:txBody>
      </p:sp>
    </p:spTree>
    <p:extLst>
      <p:ext uri="{BB962C8B-B14F-4D97-AF65-F5344CB8AC3E}">
        <p14:creationId xmlns:p14="http://schemas.microsoft.com/office/powerpoint/2010/main" val="175458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lnSpc>
                <a:spcPct val="90000"/>
              </a:lnSpc>
              <a:spcBef>
                <a:spcPts val="1047"/>
              </a:spcBef>
              <a:defRPr/>
            </a:pPr>
            <a:r>
              <a:rPr lang="en-US" sz="2700" dirty="0">
                <a:solidFill>
                  <a:prstClr val="black"/>
                </a:solidFill>
              </a:rPr>
              <a:t>Alissa</a:t>
            </a:r>
          </a:p>
          <a:p>
            <a:pPr defTabSz="957468">
              <a:lnSpc>
                <a:spcPct val="90000"/>
              </a:lnSpc>
              <a:spcBef>
                <a:spcPts val="1047"/>
              </a:spcBef>
              <a:defRPr/>
            </a:pPr>
            <a:endParaRPr lang="en-US" sz="2700" dirty="0">
              <a:solidFill>
                <a:prstClr val="black"/>
              </a:solidFill>
            </a:endParaRPr>
          </a:p>
          <a:p>
            <a:pPr defTabSz="957468">
              <a:lnSpc>
                <a:spcPct val="90000"/>
              </a:lnSpc>
              <a:spcBef>
                <a:spcPts val="1047"/>
              </a:spcBef>
              <a:defRPr/>
            </a:pPr>
            <a:r>
              <a:rPr lang="en-US" sz="2700" dirty="0">
                <a:solidFill>
                  <a:prstClr val="black"/>
                </a:solidFill>
              </a:rPr>
              <a:t>Caregiver checklist + slide is </a:t>
            </a:r>
            <a:r>
              <a:rPr lang="en-US" sz="2700">
                <a:solidFill>
                  <a:prstClr val="black"/>
                </a:solidFill>
              </a:rPr>
              <a:t>printed  for you</a:t>
            </a:r>
            <a:endParaRPr lang="en-US" dirty="0"/>
          </a:p>
        </p:txBody>
      </p:sp>
    </p:spTree>
    <p:extLst>
      <p:ext uri="{BB962C8B-B14F-4D97-AF65-F5344CB8AC3E}">
        <p14:creationId xmlns:p14="http://schemas.microsoft.com/office/powerpoint/2010/main" val="3517671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Alissa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According to the National Institute on Aging, there are four types of exercise that can improve your health and physical ability. </a:t>
            </a:r>
          </a:p>
          <a:p>
            <a:endParaRPr lang="en-US" b="0" i="0" dirty="0">
              <a:solidFill>
                <a:srgbClr val="000000"/>
              </a:solidFill>
              <a:effectLst/>
              <a:latin typeface="Source Sans Pro" panose="020B0503030403020204" pitchFamily="34" charset="0"/>
            </a:endParaRP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Endurance: </a:t>
            </a:r>
            <a:r>
              <a:rPr kumimoji="0" lang="en-US" sz="28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Exercises improve the health of your heart, lungs, and circulatory system. </a:t>
            </a: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Strength: </a:t>
            </a:r>
            <a:r>
              <a:rPr kumimoji="0" lang="en-US" sz="2800" b="0" i="0" u="none" strike="noStrike" kern="1200" cap="none" spc="0" normalizeH="0" baseline="0" noProof="0" dirty="0">
                <a:ln>
                  <a:noFill/>
                </a:ln>
                <a:solidFill>
                  <a:prstClr val="black"/>
                </a:solidFill>
                <a:effectLst/>
                <a:uLnTx/>
                <a:uFillTx/>
                <a:latin typeface="+mn-lt"/>
                <a:ea typeface="+mn-ea"/>
                <a:cs typeface="+mn-cs"/>
              </a:rPr>
              <a:t>Strong muscles help you stay independent, and make everyday activities easier (getting up from chairs, carrying groceries)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Balance: </a:t>
            </a:r>
            <a:r>
              <a:rPr lang="en-US" sz="4000" b="0" i="0" dirty="0">
                <a:solidFill>
                  <a:srgbClr val="000000"/>
                </a:solidFill>
                <a:effectLst/>
                <a:latin typeface="Source Sans Pro" panose="020B0503030403020204" pitchFamily="34" charset="0"/>
              </a:rPr>
              <a:t>exercises help prevent </a:t>
            </a:r>
            <a:r>
              <a:rPr lang="en-US" sz="4000" b="0" i="0" u="sng" dirty="0">
                <a:solidFill>
                  <a:srgbClr val="106DA6"/>
                </a:solidFill>
                <a:effectLst/>
                <a:latin typeface="Source Sans Pro" panose="020B0503030403020204" pitchFamily="34" charset="0"/>
                <a:hlinkClick r:id="rId3"/>
              </a:rPr>
              <a:t>falls</a:t>
            </a:r>
            <a:r>
              <a:rPr lang="en-US" sz="4000" b="0" i="0" dirty="0">
                <a:solidFill>
                  <a:srgbClr val="000000"/>
                </a:solidFill>
                <a:effectLst/>
                <a:latin typeface="Source Sans Pro" panose="020B0503030403020204" pitchFamily="34" charset="0"/>
              </a:rPr>
              <a:t>, a common problem in older adults that can have serious consequences.</a:t>
            </a: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endParaRPr lang="en-US" b="0" i="0" u="none" dirty="0">
              <a:solidFill>
                <a:srgbClr val="000000"/>
              </a:solidFill>
              <a:effectLst/>
              <a:latin typeface="Source Sans Pro" panose="020B0503030403020204" pitchFamily="34" charset="0"/>
              <a:hlinkClick r:id="rId4"/>
            </a:endParaRPr>
          </a:p>
          <a:p>
            <a:pPr marL="171450" indent="-171450">
              <a:buFontTx/>
              <a:buChar char="-"/>
            </a:pPr>
            <a:r>
              <a:rPr lang="en-US" b="0" i="0" u="none" dirty="0">
                <a:solidFill>
                  <a:srgbClr val="000000"/>
                </a:solidFill>
                <a:effectLst/>
                <a:latin typeface="Source Sans Pro" panose="020B0503030403020204" pitchFamily="34" charset="0"/>
                <a:hlinkClick r:id="rId4"/>
              </a:rPr>
              <a:t>Flexbility:  </a:t>
            </a:r>
            <a:r>
              <a:rPr lang="en-US" b="0" i="0" u="sng" dirty="0">
                <a:solidFill>
                  <a:srgbClr val="106DA6"/>
                </a:solidFill>
                <a:effectLst/>
                <a:latin typeface="Source Sans Pro" panose="020B0503030403020204" pitchFamily="34" charset="0"/>
                <a:hlinkClick r:id="rId4"/>
              </a:rPr>
              <a:t>Stretching</a:t>
            </a:r>
            <a:r>
              <a:rPr lang="en-US" b="0" i="0" dirty="0">
                <a:solidFill>
                  <a:srgbClr val="000000"/>
                </a:solidFill>
                <a:effectLst/>
                <a:latin typeface="Source Sans Pro" panose="020B0503030403020204" pitchFamily="34" charset="0"/>
              </a:rPr>
              <a:t> can improve your flexibility. Moving more freely will make it easier for you to reach down to tie your shoes or look over your shoulder when you back your car out of the driveway. </a:t>
            </a:r>
            <a:endParaRPr lang="en-US" dirty="0"/>
          </a:p>
        </p:txBody>
      </p:sp>
    </p:spTree>
    <p:extLst>
      <p:ext uri="{BB962C8B-B14F-4D97-AF65-F5344CB8AC3E}">
        <p14:creationId xmlns:p14="http://schemas.microsoft.com/office/powerpoint/2010/main" val="506914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Alissa</a:t>
            </a:r>
          </a:p>
          <a:p>
            <a:endParaRPr lang="en-US" dirty="0"/>
          </a:p>
          <a:p>
            <a:r>
              <a:rPr lang="en-US" dirty="0"/>
              <a:t>The National Institute on Aging has a YouTube channel with free videos just like this one. </a:t>
            </a:r>
          </a:p>
        </p:txBody>
      </p:sp>
    </p:spTree>
    <p:extLst>
      <p:ext uri="{BB962C8B-B14F-4D97-AF65-F5344CB8AC3E}">
        <p14:creationId xmlns:p14="http://schemas.microsoft.com/office/powerpoint/2010/main" val="1380460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319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i="0" u="none" strike="noStrike" baseline="30000" dirty="0">
              <a:solidFill>
                <a:srgbClr val="000000"/>
              </a:solidFill>
              <a:effectLst/>
              <a:latin typeface="Open Sans" panose="020B0606030504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u="none" strike="noStrike" baseline="30000" dirty="0">
                <a:solidFill>
                  <a:srgbClr val="000000"/>
                </a:solidFill>
                <a:effectLst/>
                <a:latin typeface="Open Sans" panose="020B0606030504020204" pitchFamily="34" charset="0"/>
              </a:rPr>
              <a:t>What to expect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baseline="30000" dirty="0">
              <a:solidFill>
                <a:srgbClr val="000000"/>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panose="020B0606030504020204" pitchFamily="34" charset="0"/>
            </a:endParaRPr>
          </a:p>
          <a:p>
            <a:pPr marL="0" indent="0">
              <a:buFontTx/>
              <a:buNone/>
            </a:pPr>
            <a:endParaRPr lang="en-US" baseline="0" dirty="0"/>
          </a:p>
          <a:p>
            <a:endParaRPr lang="en-US" dirty="0"/>
          </a:p>
        </p:txBody>
      </p:sp>
    </p:spTree>
    <p:extLst>
      <p:ext uri="{BB962C8B-B14F-4D97-AF65-F5344CB8AC3E}">
        <p14:creationId xmlns:p14="http://schemas.microsoft.com/office/powerpoint/2010/main" val="233709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9501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Alissa </a:t>
            </a:r>
          </a:p>
          <a:p>
            <a:endParaRPr lang="en-US" dirty="0"/>
          </a:p>
          <a:p>
            <a:r>
              <a:rPr lang="en-US" dirty="0"/>
              <a:t>Have attendees practice</a:t>
            </a:r>
          </a:p>
        </p:txBody>
      </p:sp>
    </p:spTree>
    <p:extLst>
      <p:ext uri="{BB962C8B-B14F-4D97-AF65-F5344CB8AC3E}">
        <p14:creationId xmlns:p14="http://schemas.microsoft.com/office/powerpoint/2010/main" val="2587274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Alissa</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 walking aid, such as a cane or walker, can help you stay more independent and avoid falls.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 PT or OT can adjust a cane or walker appropriate for your height, decreasing your chance of falling because of poor fitting.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Remember to keep your walking aid within easy reach when you're in a chair or in bed.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Your devices moves first, then your weaker leg, followed by your weaker leg</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Use a fanny pack or backpack to keep your hands free.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https://</a:t>
            </a:r>
            <a:r>
              <a:rPr kumimoji="0" lang="en-US" altLang="en-US" sz="2800" b="0" i="0" u="none" strike="noStrike" kern="1200" cap="none" spc="0" normalizeH="0" baseline="0" noProof="0" dirty="0" err="1">
                <a:ln>
                  <a:noFill/>
                </a:ln>
                <a:solidFill>
                  <a:srgbClr val="000000"/>
                </a:solidFill>
                <a:effectLst/>
                <a:uLnTx/>
                <a:uFillTx/>
                <a:latin typeface="Times" panose="02020603050405020304" pitchFamily="18" charset="0"/>
                <a:ea typeface="+mn-ea"/>
                <a:cs typeface="+mn-cs"/>
              </a:rPr>
              <a:t>www.healthinaging.org</a:t>
            </a: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/tools-and-tips/choosing-right-cane-or-walker</a:t>
            </a:r>
          </a:p>
          <a:p>
            <a:endParaRPr lang="en-US" sz="2800" dirty="0"/>
          </a:p>
        </p:txBody>
      </p:sp>
    </p:spTree>
    <p:extLst>
      <p:ext uri="{BB962C8B-B14F-4D97-AF65-F5344CB8AC3E}">
        <p14:creationId xmlns:p14="http://schemas.microsoft.com/office/powerpoint/2010/main" val="2655086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Alissa</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 walking aid, such as a cane or walker, can help you stay more independent and avoid falls.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 PT or OT can adjust a cane or walker appropriate for your height, decreasing your chance of falling because of poor fitting.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Remember to keep your walking aid within easy reach when you're in a chair or in bed.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Your devices moves first, then your weaker leg, followed by your weaker leg</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Use a fanny pack or backpack to keep your hands free.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https://</a:t>
            </a:r>
            <a:r>
              <a:rPr kumimoji="0" lang="en-US" altLang="en-US" sz="2800" b="0" i="0" u="none" strike="noStrike" kern="1200" cap="none" spc="0" normalizeH="0" baseline="0" noProof="0" dirty="0" err="1">
                <a:ln>
                  <a:noFill/>
                </a:ln>
                <a:solidFill>
                  <a:srgbClr val="000000"/>
                </a:solidFill>
                <a:effectLst/>
                <a:uLnTx/>
                <a:uFillTx/>
                <a:latin typeface="Times" panose="02020603050405020304" pitchFamily="18" charset="0"/>
                <a:ea typeface="+mn-ea"/>
                <a:cs typeface="+mn-cs"/>
              </a:rPr>
              <a:t>www.healthinaging.org</a:t>
            </a: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/tools-and-tips/choosing-right-cane-or-walker</a:t>
            </a:r>
          </a:p>
          <a:p>
            <a:endParaRPr lang="en-US" sz="2800" dirty="0"/>
          </a:p>
        </p:txBody>
      </p:sp>
    </p:spTree>
    <p:extLst>
      <p:ext uri="{BB962C8B-B14F-4D97-AF65-F5344CB8AC3E}">
        <p14:creationId xmlns:p14="http://schemas.microsoft.com/office/powerpoint/2010/main" val="3062931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altLang="en-US" sz="3200" b="1"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Alissa</a:t>
            </a: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altLang="en-US" sz="3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altLang="en-US" sz="3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Your loved one should ask their healthcare provider to check their feet once a year. </a:t>
            </a:r>
            <a:endParaRPr kumimoji="0" lang="en-US" altLang="en-US" sz="3200" b="1"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indent="0">
              <a:buFontTx/>
              <a:buNone/>
            </a:pPr>
            <a:endParaRPr lang="en-US" baseline="0" dirty="0"/>
          </a:p>
          <a:p>
            <a:pPr marL="0" indent="0">
              <a:buFontTx/>
              <a:buNone/>
            </a:pPr>
            <a:r>
              <a:rPr lang="en-US" b="0" i="0" dirty="0">
                <a:solidFill>
                  <a:srgbClr val="535353"/>
                </a:solidFill>
                <a:effectLst/>
                <a:latin typeface="Arial" panose="020B0604020202020204" pitchFamily="34" charset="0"/>
              </a:rPr>
              <a:t> As persons age, their feet tend to spread, and lose the fatty pads that cushion the bottom of the feet. Additional weight can affect the bone and ligament structure. Older people, consequently, should have their feet measured for shoe sizes more frequently, rather than presuming that their shoe sizes remain constant. </a:t>
            </a:r>
            <a:endParaRPr lang="en-US" baseline="0" dirty="0"/>
          </a:p>
        </p:txBody>
      </p:sp>
    </p:spTree>
    <p:extLst>
      <p:ext uri="{BB962C8B-B14F-4D97-AF65-F5344CB8AC3E}">
        <p14:creationId xmlns:p14="http://schemas.microsoft.com/office/powerpoint/2010/main" val="1549110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CRR</a:t>
            </a:r>
          </a:p>
          <a:p>
            <a:endParaRPr lang="en-US" dirty="0"/>
          </a:p>
          <a:p>
            <a:r>
              <a:rPr lang="en-US" dirty="0"/>
              <a:t>“Keep an eye out for tripping hazards before they floor you” </a:t>
            </a:r>
          </a:p>
        </p:txBody>
      </p:sp>
    </p:spTree>
    <p:extLst>
      <p:ext uri="{BB962C8B-B14F-4D97-AF65-F5344CB8AC3E}">
        <p14:creationId xmlns:p14="http://schemas.microsoft.com/office/powerpoint/2010/main" val="526893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2800" b="1" baseline="0" dirty="0"/>
              <a:t>CRR</a:t>
            </a:r>
          </a:p>
          <a:p>
            <a:pPr marL="171450" indent="-171450">
              <a:buFontTx/>
              <a:buChar char="-"/>
            </a:pPr>
            <a:endParaRPr lang="en-US" sz="2800" b="1" baseline="0" dirty="0"/>
          </a:p>
          <a:p>
            <a:pPr marL="171450" indent="-171450">
              <a:buFontTx/>
              <a:buChar char="-"/>
            </a:pPr>
            <a:r>
              <a:rPr lang="en-US" sz="2800" b="1" baseline="0" dirty="0"/>
              <a:t>THE LAST PAGE OF YOUR BINDER HAS THE HOME </a:t>
            </a:r>
            <a:r>
              <a:rPr lang="en-US" sz="2800" b="1" baseline="0"/>
              <a:t>SAFETY CHECKLIST</a:t>
            </a:r>
            <a:r>
              <a:rPr lang="en-US" sz="2800" b="1" baseline="0" dirty="0"/>
              <a:t>. ALL WE WILL TALK ABOUT IS INCLUDED AND YOU CAN PERFORM A CHECKLIST AT HOME</a:t>
            </a:r>
          </a:p>
        </p:txBody>
      </p:sp>
    </p:spTree>
    <p:extLst>
      <p:ext uri="{BB962C8B-B14F-4D97-AF65-F5344CB8AC3E}">
        <p14:creationId xmlns:p14="http://schemas.microsoft.com/office/powerpoint/2010/main" val="1923899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t>CRR</a:t>
            </a:r>
          </a:p>
        </p:txBody>
      </p:sp>
    </p:spTree>
    <p:extLst>
      <p:ext uri="{BB962C8B-B14F-4D97-AF65-F5344CB8AC3E}">
        <p14:creationId xmlns:p14="http://schemas.microsoft.com/office/powerpoint/2010/main" val="4213035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CRR</a:t>
            </a:r>
          </a:p>
          <a:p>
            <a:pPr marL="293688" marR="0" lvl="0" indent="-293688" algn="l" defTabSz="914400" rtl="0" eaLnBrk="1" fontAlgn="base" latinLnBrk="0" hangingPunct="1">
              <a:lnSpc>
                <a:spcPct val="100000"/>
              </a:lnSpc>
              <a:spcBef>
                <a:spcPct val="3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Reduce clutter!</a:t>
            </a:r>
          </a:p>
          <a:p>
            <a:pPr marL="293688" marR="0" lvl="0" indent="-293688" algn="l" defTabSz="914400" rtl="0" eaLnBrk="1" fontAlgn="base" latinLnBrk="0" hangingPunct="1">
              <a:lnSpc>
                <a:spcPct val="100000"/>
              </a:lnSpc>
              <a:spcBef>
                <a:spcPct val="3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Handrails on both sides are best, but install at least one hand rail the entire length of the stairs </a:t>
            </a:r>
          </a:p>
          <a:p>
            <a:pPr marL="293688" marR="0" lvl="0" indent="-293688" algn="l" defTabSz="914400" rtl="0" eaLnBrk="1" fontAlgn="base" latinLnBrk="0" hangingPunct="1">
              <a:lnSpc>
                <a:spcPct val="100000"/>
              </a:lnSpc>
              <a:spcBef>
                <a:spcPct val="3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 bright stripe with tape or paint on the edge of the steps helps people with poor vision or depth perception.</a:t>
            </a:r>
          </a:p>
          <a:p>
            <a:pPr marL="293688" marR="0" lvl="0" indent="-293688" algn="l" defTabSz="914400" rtl="0" eaLnBrk="1" fontAlgn="base" latinLnBrk="0" hangingPunct="1">
              <a:lnSpc>
                <a:spcPct val="100000"/>
              </a:lnSpc>
              <a:spcBef>
                <a:spcPct val="3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Replace worn treads or loose carpeting</a:t>
            </a:r>
          </a:p>
          <a:p>
            <a:pPr marL="293688" marR="0" lvl="0" indent="-293688" algn="l" defTabSz="914400" rtl="0" eaLnBrk="1" fontAlgn="base" latinLnBrk="0" hangingPunct="1">
              <a:lnSpc>
                <a:spcPct val="100000"/>
              </a:lnSpc>
              <a:spcBef>
                <a:spcPct val="3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Non-skid edging on steps</a:t>
            </a:r>
          </a:p>
          <a:p>
            <a:pPr marL="293688" marR="0" lvl="0" indent="-293688" algn="l" defTabSz="914400" rtl="0" eaLnBrk="1" fontAlgn="base" latinLnBrk="0" hangingPunct="1">
              <a:lnSpc>
                <a:spcPct val="100000"/>
              </a:lnSpc>
              <a:spcBef>
                <a:spcPct val="30000"/>
              </a:spcBef>
              <a:spcAft>
                <a:spcPct val="0"/>
              </a:spcAft>
              <a:buClrTx/>
              <a:buSzTx/>
              <a:buFontTx/>
              <a:buChar char="•"/>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Nightlights</a:t>
            </a:r>
          </a:p>
          <a:p>
            <a:endParaRPr lang="en-US" sz="2800" dirty="0"/>
          </a:p>
        </p:txBody>
      </p:sp>
    </p:spTree>
    <p:extLst>
      <p:ext uri="{BB962C8B-B14F-4D97-AF65-F5344CB8AC3E}">
        <p14:creationId xmlns:p14="http://schemas.microsoft.com/office/powerpoint/2010/main" val="1266990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CRR</a:t>
            </a: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Alissa talk about how to get in and out of shower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How can you make your bathroom safer?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Many injuries occur in bathrooms every year, because they can have slippery surfaces.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The key areas to look at are the shower/tub where you should have a hand rail or grab bar AND a stick-on shower strips</a:t>
            </a:r>
            <a:endParaRPr kumimoji="0" lang="en-US" altLang="en-US" sz="2800" b="1"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 shower chair will allow one to sit down if unsteady. A hand-held shower is a nice addition.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Other safety features include an elevated toilet seat and non-skid rug.</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An OT can make sure that your home modifications are right for you (height)</a:t>
            </a:r>
          </a:p>
          <a:p>
            <a:endParaRPr lang="en-US" sz="2800" dirty="0"/>
          </a:p>
        </p:txBody>
      </p:sp>
    </p:spTree>
    <p:extLst>
      <p:ext uri="{BB962C8B-B14F-4D97-AF65-F5344CB8AC3E}">
        <p14:creationId xmlns:p14="http://schemas.microsoft.com/office/powerpoint/2010/main" val="717681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CRR instructor </a:t>
            </a:r>
          </a:p>
          <a:p>
            <a:endParaRPr lang="en-US" dirty="0"/>
          </a:p>
          <a:p>
            <a:r>
              <a:rPr lang="en-US" dirty="0"/>
              <a:t>National injury data – older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district – EMS Data (older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Sick person – 33%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Falls/traumatic injury – 25%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Breathing problem – 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Chest pain – 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Stroke – 4%</a:t>
            </a:r>
          </a:p>
          <a:p>
            <a:endParaRPr lang="en-US" b="1" dirty="0"/>
          </a:p>
        </p:txBody>
      </p:sp>
    </p:spTree>
    <p:extLst>
      <p:ext uri="{BB962C8B-B14F-4D97-AF65-F5344CB8AC3E}">
        <p14:creationId xmlns:p14="http://schemas.microsoft.com/office/powerpoint/2010/main" val="1004979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CRR</a:t>
            </a:r>
          </a:p>
        </p:txBody>
      </p:sp>
    </p:spTree>
    <p:extLst>
      <p:ext uri="{BB962C8B-B14F-4D97-AF65-F5344CB8AC3E}">
        <p14:creationId xmlns:p14="http://schemas.microsoft.com/office/powerpoint/2010/main" val="321789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today is for you to learn about top risks to older adults and get ahead of obstacles before they become obstacles. </a:t>
            </a:r>
          </a:p>
        </p:txBody>
      </p:sp>
    </p:spTree>
    <p:extLst>
      <p:ext uri="{BB962C8B-B14F-4D97-AF65-F5344CB8AC3E}">
        <p14:creationId xmlns:p14="http://schemas.microsoft.com/office/powerpoint/2010/main" val="4040455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Probably won’t have time for this slide – but left it in here in case we need to fill time before </a:t>
            </a:r>
            <a:r>
              <a:rPr lang="en-US" sz="2800"/>
              <a:t>Drcog arrives </a:t>
            </a:r>
            <a:endParaRPr lang="en-US" sz="2800" dirty="0"/>
          </a:p>
        </p:txBody>
      </p:sp>
    </p:spTree>
    <p:extLst>
      <p:ext uri="{BB962C8B-B14F-4D97-AF65-F5344CB8AC3E}">
        <p14:creationId xmlns:p14="http://schemas.microsoft.com/office/powerpoint/2010/main" val="1175981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Alissa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29894618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t>Alissa</a:t>
            </a:r>
            <a:r>
              <a:rPr lang="en-US" sz="2800" dirty="0"/>
              <a:t> </a:t>
            </a:r>
          </a:p>
          <a:p>
            <a:endParaRPr lang="en-US" sz="2800" dirty="0"/>
          </a:p>
          <a:p>
            <a:endParaRPr lang="en-US" sz="2800" dirty="0"/>
          </a:p>
          <a:p>
            <a:r>
              <a:rPr lang="en-US" sz="2800" dirty="0"/>
              <a:t>Mild Choking •	</a:t>
            </a:r>
          </a:p>
          <a:p>
            <a:r>
              <a:rPr lang="en-US" sz="2800" dirty="0"/>
              <a:t>Person can make sounds or cough loudly. •	</a:t>
            </a:r>
          </a:p>
          <a:p>
            <a:r>
              <a:rPr lang="en-US" sz="2800" dirty="0"/>
              <a:t>You should stand by and let the person cough. •	</a:t>
            </a:r>
          </a:p>
          <a:p>
            <a:r>
              <a:rPr lang="en-US" sz="2800" dirty="0"/>
              <a:t>If you become worried about the person’s breathing, call 911.</a:t>
            </a:r>
          </a:p>
          <a:p>
            <a:endParaRPr lang="en-US" sz="2800" dirty="0"/>
          </a:p>
          <a:p>
            <a:endParaRPr lang="en-US" sz="2800" dirty="0"/>
          </a:p>
          <a:p>
            <a:r>
              <a:rPr lang="en-US" sz="2800" dirty="0"/>
              <a:t>Severe Choking </a:t>
            </a:r>
          </a:p>
          <a:p>
            <a:r>
              <a:rPr lang="en-US" sz="2800" dirty="0"/>
              <a:t>If the patient can’t breathe, has a cough without sound, can’t talk or makes the choking sign, follow the steps below: </a:t>
            </a:r>
          </a:p>
          <a:p>
            <a:endParaRPr lang="en-US" sz="2800" dirty="0"/>
          </a:p>
          <a:p>
            <a:r>
              <a:rPr lang="en-US" sz="2800" dirty="0"/>
              <a:t>1. Ask if they are choking. 2. Reach around the victim and make a fist in one hand. 3. Put the thumb side just above the navel. 4. Grasp that fist with the other hand and give quick upward thrusts until the object comes out or until the child stops responding.</a:t>
            </a:r>
          </a:p>
          <a:p>
            <a:r>
              <a:rPr lang="en-US" sz="2800" dirty="0"/>
              <a:t>Make sure you call 911 for a patient who is choking because emergency responders should check the patient to determine if any other conditions caused the choking incident to occur.</a:t>
            </a:r>
          </a:p>
          <a:p>
            <a:endParaRPr lang="en-US" sz="2800" dirty="0"/>
          </a:p>
        </p:txBody>
      </p:sp>
    </p:spTree>
    <p:extLst>
      <p:ext uri="{BB962C8B-B14F-4D97-AF65-F5344CB8AC3E}">
        <p14:creationId xmlns:p14="http://schemas.microsoft.com/office/powerpoint/2010/main" val="3570562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1" dirty="0"/>
              <a:t>Alissa</a:t>
            </a:r>
            <a:r>
              <a:rPr lang="en-US" sz="2800" dirty="0"/>
              <a:t> </a:t>
            </a:r>
          </a:p>
        </p:txBody>
      </p:sp>
    </p:spTree>
    <p:extLst>
      <p:ext uri="{BB962C8B-B14F-4D97-AF65-F5344CB8AC3E}">
        <p14:creationId xmlns:p14="http://schemas.microsoft.com/office/powerpoint/2010/main" val="11194081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Alissa</a:t>
            </a:r>
            <a:r>
              <a:rPr lang="en-US" dirty="0"/>
              <a:t> </a:t>
            </a:r>
          </a:p>
        </p:txBody>
      </p:sp>
    </p:spTree>
    <p:extLst>
      <p:ext uri="{BB962C8B-B14F-4D97-AF65-F5344CB8AC3E}">
        <p14:creationId xmlns:p14="http://schemas.microsoft.com/office/powerpoint/2010/main" val="3122742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Alissa leading this slide</a:t>
            </a:r>
          </a:p>
          <a:p>
            <a:endParaRPr lang="en-US" dirty="0"/>
          </a:p>
          <a:p>
            <a:r>
              <a:rPr lang="en-US" b="1" dirty="0"/>
              <a:t>CRR instructor </a:t>
            </a:r>
            <a:endParaRPr lang="en-US" dirty="0"/>
          </a:p>
          <a:p>
            <a:r>
              <a:rPr lang="en-US" dirty="0"/>
              <a:t> - Play video (if needed – we skipped video in class 1)</a:t>
            </a:r>
          </a:p>
          <a:p>
            <a:endParaRPr lang="en-US" dirty="0"/>
          </a:p>
          <a:p>
            <a:r>
              <a:rPr lang="en-US" dirty="0"/>
              <a:t>Allow audience to try compressions on dummies (play ‘Stayin Alive’)</a:t>
            </a:r>
          </a:p>
        </p:txBody>
      </p:sp>
    </p:spTree>
    <p:extLst>
      <p:ext uri="{BB962C8B-B14F-4D97-AF65-F5344CB8AC3E}">
        <p14:creationId xmlns:p14="http://schemas.microsoft.com/office/powerpoint/2010/main" val="2648892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sz="1200" b="1"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CRR Instructor </a:t>
            </a:r>
            <a:r>
              <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 point participants to pages in resource binders </a:t>
            </a: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Proper nutrition is important, but healthier foods can be expensive. </a:t>
            </a: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There are many local resources that provide healthier options for older adults at little or no charge. This photo shows examples of the resources listed for Douglas County residents. Your resource packets also include information for residents in Arapahoe or Jefferson counties. </a:t>
            </a: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endPar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ts val="1200"/>
              </a:spcBef>
              <a:spcAft>
                <a:spcPts val="600"/>
              </a:spcAft>
              <a:buClr>
                <a:srgbClr val="324435"/>
              </a:buClr>
              <a:buSzTx/>
              <a:buFontTx/>
              <a:buNone/>
              <a:tabLst/>
              <a:defRPr/>
            </a:pPr>
            <a:r>
              <a:rPr kumimoji="0" lang="en-US" sz="1200" b="0" i="0" u="none" strike="noStrike" kern="0" cap="none" spc="0" normalizeH="0" baseline="0" noProof="0" dirty="0">
                <a:ln>
                  <a:noFill/>
                </a:ln>
                <a:solidFill>
                  <a:srgbClr val="412305"/>
                </a:solidFill>
                <a:effectLst/>
                <a:uLnTx/>
                <a:uFillTx/>
                <a:latin typeface="Arial" panose="020B0604020202020204" pitchFamily="34" charset="0"/>
                <a:ea typeface="+mn-ea"/>
                <a:cs typeface="Arial" panose="020B0604020202020204" pitchFamily="34" charset="0"/>
              </a:rPr>
              <a:t>Volunteers of America also offers nutrition education even if you are not utilizing a food assistance program. </a:t>
            </a:r>
          </a:p>
        </p:txBody>
      </p:sp>
    </p:spTree>
    <p:extLst>
      <p:ext uri="{BB962C8B-B14F-4D97-AF65-F5344CB8AC3E}">
        <p14:creationId xmlns:p14="http://schemas.microsoft.com/office/powerpoint/2010/main" val="24371696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What are changes that you could implement immediately?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I will drink a glass of water with every meal.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I will sign up for an exercise class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Long term goals:</a:t>
            </a: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Next summer, I will be able to play catch with my grandkids</a:t>
            </a:r>
          </a:p>
          <a:p>
            <a:pPr marL="685800" marR="0" lvl="1" indent="-228600" algn="l" defTabSz="914400" rtl="0" eaLnBrk="1" fontAlgn="auto" latinLnBrk="0" hangingPunct="1">
              <a:lnSpc>
                <a:spcPct val="90000"/>
              </a:lnSpc>
              <a:spcBef>
                <a:spcPts val="5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In 6 months, I will have my blood pressure under control by working with my doctor.</a:t>
            </a:r>
          </a:p>
          <a:p>
            <a:endParaRPr lang="en-US" dirty="0"/>
          </a:p>
          <a:p>
            <a:r>
              <a:rPr lang="en-US" dirty="0"/>
              <a:t>Take a few minutes to write down goals. </a:t>
            </a:r>
          </a:p>
        </p:txBody>
      </p:sp>
    </p:spTree>
    <p:extLst>
      <p:ext uri="{BB962C8B-B14F-4D97-AF65-F5344CB8AC3E}">
        <p14:creationId xmlns:p14="http://schemas.microsoft.com/office/powerpoint/2010/main" val="126410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CRR instructor </a:t>
            </a:r>
          </a:p>
          <a:p>
            <a:endParaRPr lang="en-US" dirty="0"/>
          </a:p>
          <a:p>
            <a:r>
              <a:rPr lang="en-US" dirty="0"/>
              <a:t>National injury data – older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 district – EMS Data (older adults)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Sick person – 33%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Falls/traumatic injury – 25%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Breathing problem – 11%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Chest pain – 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Stroke – 4%</a:t>
            </a:r>
          </a:p>
          <a:p>
            <a:endParaRPr lang="en-US" b="1" dirty="0"/>
          </a:p>
        </p:txBody>
      </p:sp>
    </p:spTree>
    <p:extLst>
      <p:ext uri="{BB962C8B-B14F-4D97-AF65-F5344CB8AC3E}">
        <p14:creationId xmlns:p14="http://schemas.microsoft.com/office/powerpoint/2010/main" val="259313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Tree>
    <p:extLst>
      <p:ext uri="{BB962C8B-B14F-4D97-AF65-F5344CB8AC3E}">
        <p14:creationId xmlns:p14="http://schemas.microsoft.com/office/powerpoint/2010/main" val="2193855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Alissa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According to the National Institute on Aging, there are four types of exercise that can improve your health and physical ability. </a:t>
            </a:r>
          </a:p>
          <a:p>
            <a:endParaRPr lang="en-US" b="0" i="0" dirty="0">
              <a:solidFill>
                <a:srgbClr val="000000"/>
              </a:solidFill>
              <a:effectLst/>
              <a:latin typeface="Source Sans Pro" panose="020B0503030403020204" pitchFamily="34" charset="0"/>
            </a:endParaRP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Endurance: </a:t>
            </a:r>
            <a:r>
              <a:rPr kumimoji="0" lang="en-US" sz="28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Exercises improve the health of your heart, lungs, and circulatory system. </a:t>
            </a: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Strength: </a:t>
            </a:r>
            <a:r>
              <a:rPr kumimoji="0" lang="en-US" sz="2800" b="0" i="0" u="none" strike="noStrike" kern="1200" cap="none" spc="0" normalizeH="0" baseline="0" noProof="0" dirty="0">
                <a:ln>
                  <a:noFill/>
                </a:ln>
                <a:solidFill>
                  <a:prstClr val="black"/>
                </a:solidFill>
                <a:effectLst/>
                <a:uLnTx/>
                <a:uFillTx/>
                <a:latin typeface="+mn-lt"/>
                <a:ea typeface="+mn-ea"/>
                <a:cs typeface="+mn-cs"/>
              </a:rPr>
              <a:t>Strong muscles help you stay independent, and make everyday activities easier (getting up from chairs, carrying groceries)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Balance: </a:t>
            </a:r>
            <a:r>
              <a:rPr lang="en-US" sz="4000" b="0" i="0" dirty="0">
                <a:solidFill>
                  <a:srgbClr val="000000"/>
                </a:solidFill>
                <a:effectLst/>
                <a:latin typeface="Source Sans Pro" panose="020B0503030403020204" pitchFamily="34" charset="0"/>
              </a:rPr>
              <a:t>exercises help prevent </a:t>
            </a:r>
            <a:r>
              <a:rPr lang="en-US" sz="4000" b="0" i="0" u="sng" dirty="0">
                <a:solidFill>
                  <a:srgbClr val="106DA6"/>
                </a:solidFill>
                <a:effectLst/>
                <a:latin typeface="Source Sans Pro" panose="020B0503030403020204" pitchFamily="34" charset="0"/>
                <a:hlinkClick r:id="rId3"/>
              </a:rPr>
              <a:t>falls</a:t>
            </a:r>
            <a:r>
              <a:rPr lang="en-US" sz="4000" b="0" i="0" dirty="0">
                <a:solidFill>
                  <a:srgbClr val="000000"/>
                </a:solidFill>
                <a:effectLst/>
                <a:latin typeface="Source Sans Pro" panose="020B0503030403020204" pitchFamily="34" charset="0"/>
              </a:rPr>
              <a:t>, a common problem in older adults that can have serious consequences.</a:t>
            </a: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endParaRPr lang="en-US" b="0" i="0" u="none" dirty="0">
              <a:solidFill>
                <a:srgbClr val="000000"/>
              </a:solidFill>
              <a:effectLst/>
              <a:latin typeface="Source Sans Pro" panose="020B0503030403020204" pitchFamily="34" charset="0"/>
              <a:hlinkClick r:id="rId4"/>
            </a:endParaRPr>
          </a:p>
          <a:p>
            <a:pPr marL="171450" indent="-171450">
              <a:buFontTx/>
              <a:buChar char="-"/>
            </a:pPr>
            <a:r>
              <a:rPr lang="en-US" b="0" i="0" u="none" dirty="0">
                <a:solidFill>
                  <a:srgbClr val="000000"/>
                </a:solidFill>
                <a:effectLst/>
                <a:latin typeface="Source Sans Pro" panose="020B0503030403020204" pitchFamily="34" charset="0"/>
                <a:hlinkClick r:id="rId4"/>
              </a:rPr>
              <a:t>Flexbility:  </a:t>
            </a:r>
            <a:r>
              <a:rPr lang="en-US" b="0" i="0" u="sng" dirty="0">
                <a:solidFill>
                  <a:srgbClr val="106DA6"/>
                </a:solidFill>
                <a:effectLst/>
                <a:latin typeface="Source Sans Pro" panose="020B0503030403020204" pitchFamily="34" charset="0"/>
                <a:hlinkClick r:id="rId4"/>
              </a:rPr>
              <a:t>Stretching</a:t>
            </a:r>
            <a:r>
              <a:rPr lang="en-US" b="0" i="0" dirty="0">
                <a:solidFill>
                  <a:srgbClr val="000000"/>
                </a:solidFill>
                <a:effectLst/>
                <a:latin typeface="Source Sans Pro" panose="020B0503030403020204" pitchFamily="34" charset="0"/>
              </a:rPr>
              <a:t> can improve your flexibility. Moving more freely will make it easier for you to reach down to tie your shoes or look over your shoulder when you back your car out of the driveway. </a:t>
            </a:r>
            <a:endParaRPr lang="en-US" dirty="0"/>
          </a:p>
        </p:txBody>
      </p:sp>
    </p:spTree>
    <p:extLst>
      <p:ext uri="{BB962C8B-B14F-4D97-AF65-F5344CB8AC3E}">
        <p14:creationId xmlns:p14="http://schemas.microsoft.com/office/powerpoint/2010/main" val="4144736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Alissa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According to the National Institute on Aging, there are four types of exercise that can improve your health and physical ability. </a:t>
            </a:r>
          </a:p>
          <a:p>
            <a:endParaRPr lang="en-US" b="0" i="0" dirty="0">
              <a:solidFill>
                <a:srgbClr val="000000"/>
              </a:solidFill>
              <a:effectLst/>
              <a:latin typeface="Source Sans Pro" panose="020B0503030403020204" pitchFamily="34" charset="0"/>
            </a:endParaRP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Endurance: </a:t>
            </a:r>
            <a:r>
              <a:rPr kumimoji="0" lang="en-US" sz="28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Exercises improve the health of your heart, lungs, and circulatory system. </a:t>
            </a: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Strength: </a:t>
            </a:r>
            <a:r>
              <a:rPr kumimoji="0" lang="en-US" sz="2800" b="0" i="0" u="none" strike="noStrike" kern="1200" cap="none" spc="0" normalizeH="0" baseline="0" noProof="0" dirty="0">
                <a:ln>
                  <a:noFill/>
                </a:ln>
                <a:solidFill>
                  <a:prstClr val="black"/>
                </a:solidFill>
                <a:effectLst/>
                <a:uLnTx/>
                <a:uFillTx/>
                <a:latin typeface="+mn-lt"/>
                <a:ea typeface="+mn-ea"/>
                <a:cs typeface="+mn-cs"/>
              </a:rPr>
              <a:t>Strong muscles help you stay independent, and make everyday activities easier (getting up from chairs, carrying groceries)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Balance: </a:t>
            </a:r>
            <a:r>
              <a:rPr lang="en-US" sz="4000" b="0" i="0" dirty="0">
                <a:solidFill>
                  <a:srgbClr val="000000"/>
                </a:solidFill>
                <a:effectLst/>
                <a:latin typeface="Source Sans Pro" panose="020B0503030403020204" pitchFamily="34" charset="0"/>
              </a:rPr>
              <a:t>exercises help prevent </a:t>
            </a:r>
            <a:r>
              <a:rPr lang="en-US" sz="4000" b="0" i="0" u="sng" dirty="0">
                <a:solidFill>
                  <a:srgbClr val="106DA6"/>
                </a:solidFill>
                <a:effectLst/>
                <a:latin typeface="Source Sans Pro" panose="020B0503030403020204" pitchFamily="34" charset="0"/>
                <a:hlinkClick r:id="rId3"/>
              </a:rPr>
              <a:t>falls</a:t>
            </a:r>
            <a:r>
              <a:rPr lang="en-US" sz="4000" b="0" i="0" dirty="0">
                <a:solidFill>
                  <a:srgbClr val="000000"/>
                </a:solidFill>
                <a:effectLst/>
                <a:latin typeface="Source Sans Pro" panose="020B0503030403020204" pitchFamily="34" charset="0"/>
              </a:rPr>
              <a:t>, a common problem in older adults that can have serious consequences.</a:t>
            </a: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endParaRPr lang="en-US" b="0" i="0" u="none" dirty="0">
              <a:solidFill>
                <a:srgbClr val="000000"/>
              </a:solidFill>
              <a:effectLst/>
              <a:latin typeface="Source Sans Pro" panose="020B0503030403020204" pitchFamily="34" charset="0"/>
              <a:hlinkClick r:id="rId4"/>
            </a:endParaRPr>
          </a:p>
          <a:p>
            <a:pPr marL="171450" indent="-171450">
              <a:buFontTx/>
              <a:buChar char="-"/>
            </a:pPr>
            <a:r>
              <a:rPr lang="en-US" b="0" i="0" u="none" dirty="0">
                <a:solidFill>
                  <a:srgbClr val="000000"/>
                </a:solidFill>
                <a:effectLst/>
                <a:latin typeface="Source Sans Pro" panose="020B0503030403020204" pitchFamily="34" charset="0"/>
                <a:hlinkClick r:id="rId4"/>
              </a:rPr>
              <a:t>Flexbility:  </a:t>
            </a:r>
            <a:r>
              <a:rPr lang="en-US" b="0" i="0" u="sng" dirty="0">
                <a:solidFill>
                  <a:srgbClr val="106DA6"/>
                </a:solidFill>
                <a:effectLst/>
                <a:latin typeface="Source Sans Pro" panose="020B0503030403020204" pitchFamily="34" charset="0"/>
                <a:hlinkClick r:id="rId4"/>
              </a:rPr>
              <a:t>Stretching</a:t>
            </a:r>
            <a:r>
              <a:rPr lang="en-US" b="0" i="0" dirty="0">
                <a:solidFill>
                  <a:srgbClr val="000000"/>
                </a:solidFill>
                <a:effectLst/>
                <a:latin typeface="Source Sans Pro" panose="020B0503030403020204" pitchFamily="34" charset="0"/>
              </a:rPr>
              <a:t> can improve your flexibility. Moving more freely will make it easier for you to reach down to tie your shoes or look over your shoulder when you back your car out of the driveway. </a:t>
            </a:r>
            <a:endParaRPr lang="en-US" dirty="0"/>
          </a:p>
        </p:txBody>
      </p:sp>
    </p:spTree>
    <p:extLst>
      <p:ext uri="{BB962C8B-B14F-4D97-AF65-F5344CB8AC3E}">
        <p14:creationId xmlns:p14="http://schemas.microsoft.com/office/powerpoint/2010/main" val="17991690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Alissa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According to the National Institute on Aging, there are four types of exercise that can improve your health and physical ability. </a:t>
            </a:r>
          </a:p>
          <a:p>
            <a:endParaRPr lang="en-US" b="0" i="0" dirty="0">
              <a:solidFill>
                <a:srgbClr val="000000"/>
              </a:solidFill>
              <a:effectLst/>
              <a:latin typeface="Source Sans Pro" panose="020B0503030403020204" pitchFamily="34" charset="0"/>
            </a:endParaRP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Endurance: </a:t>
            </a:r>
            <a:r>
              <a:rPr kumimoji="0" lang="en-US" sz="28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Exercises improve the health of your heart, lungs, and circulatory system. </a:t>
            </a: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Strength: </a:t>
            </a:r>
            <a:r>
              <a:rPr kumimoji="0" lang="en-US" sz="2800" b="0" i="0" u="none" strike="noStrike" kern="1200" cap="none" spc="0" normalizeH="0" baseline="0" noProof="0" dirty="0">
                <a:ln>
                  <a:noFill/>
                </a:ln>
                <a:solidFill>
                  <a:prstClr val="black"/>
                </a:solidFill>
                <a:effectLst/>
                <a:uLnTx/>
                <a:uFillTx/>
                <a:latin typeface="+mn-lt"/>
                <a:ea typeface="+mn-ea"/>
                <a:cs typeface="+mn-cs"/>
              </a:rPr>
              <a:t>Strong muscles help you stay independent, and make everyday activities easier (getting up from chairs, carrying groceries)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Balance: </a:t>
            </a:r>
            <a:r>
              <a:rPr lang="en-US" sz="4000" b="0" i="0" dirty="0">
                <a:solidFill>
                  <a:srgbClr val="000000"/>
                </a:solidFill>
                <a:effectLst/>
                <a:latin typeface="Source Sans Pro" panose="020B0503030403020204" pitchFamily="34" charset="0"/>
              </a:rPr>
              <a:t>exercises help prevent </a:t>
            </a:r>
            <a:r>
              <a:rPr lang="en-US" sz="4000" b="0" i="0" u="sng" dirty="0">
                <a:solidFill>
                  <a:srgbClr val="106DA6"/>
                </a:solidFill>
                <a:effectLst/>
                <a:latin typeface="Source Sans Pro" panose="020B0503030403020204" pitchFamily="34" charset="0"/>
                <a:hlinkClick r:id="rId3"/>
              </a:rPr>
              <a:t>falls</a:t>
            </a:r>
            <a:r>
              <a:rPr lang="en-US" sz="4000" b="0" i="0" dirty="0">
                <a:solidFill>
                  <a:srgbClr val="000000"/>
                </a:solidFill>
                <a:effectLst/>
                <a:latin typeface="Source Sans Pro" panose="020B0503030403020204" pitchFamily="34" charset="0"/>
              </a:rPr>
              <a:t>, a common problem in older adults that can have serious consequences.</a:t>
            </a: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endParaRPr lang="en-US" b="0" i="0" u="none" dirty="0">
              <a:solidFill>
                <a:srgbClr val="000000"/>
              </a:solidFill>
              <a:effectLst/>
              <a:latin typeface="Source Sans Pro" panose="020B0503030403020204" pitchFamily="34" charset="0"/>
              <a:hlinkClick r:id="rId4"/>
            </a:endParaRPr>
          </a:p>
          <a:p>
            <a:pPr marL="171450" indent="-171450">
              <a:buFontTx/>
              <a:buChar char="-"/>
            </a:pPr>
            <a:r>
              <a:rPr lang="en-US" b="0" i="0" u="none" dirty="0">
                <a:solidFill>
                  <a:srgbClr val="000000"/>
                </a:solidFill>
                <a:effectLst/>
                <a:latin typeface="Source Sans Pro" panose="020B0503030403020204" pitchFamily="34" charset="0"/>
                <a:hlinkClick r:id="rId4"/>
              </a:rPr>
              <a:t>Flexbility:  </a:t>
            </a:r>
            <a:r>
              <a:rPr lang="en-US" b="0" i="0" u="sng" dirty="0">
                <a:solidFill>
                  <a:srgbClr val="106DA6"/>
                </a:solidFill>
                <a:effectLst/>
                <a:latin typeface="Source Sans Pro" panose="020B0503030403020204" pitchFamily="34" charset="0"/>
                <a:hlinkClick r:id="rId4"/>
              </a:rPr>
              <a:t>Stretching</a:t>
            </a:r>
            <a:r>
              <a:rPr lang="en-US" b="0" i="0" dirty="0">
                <a:solidFill>
                  <a:srgbClr val="000000"/>
                </a:solidFill>
                <a:effectLst/>
                <a:latin typeface="Source Sans Pro" panose="020B0503030403020204" pitchFamily="34" charset="0"/>
              </a:rPr>
              <a:t> can improve your flexibility. Moving more freely will make it easier for you to reach down to tie your shoes or look over your shoulder when you back your car out of the driveway. </a:t>
            </a:r>
            <a:endParaRPr lang="en-US" dirty="0"/>
          </a:p>
        </p:txBody>
      </p:sp>
    </p:spTree>
    <p:extLst>
      <p:ext uri="{BB962C8B-B14F-4D97-AF65-F5344CB8AC3E}">
        <p14:creationId xmlns:p14="http://schemas.microsoft.com/office/powerpoint/2010/main" val="16865072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Alissa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According to the National Institute on Aging, there are four types of exercise that can improve your health and physical ability. </a:t>
            </a:r>
          </a:p>
          <a:p>
            <a:endParaRPr lang="en-US" b="0" i="0" dirty="0">
              <a:solidFill>
                <a:srgbClr val="000000"/>
              </a:solidFill>
              <a:effectLst/>
              <a:latin typeface="Source Sans Pro" panose="020B0503030403020204" pitchFamily="34" charset="0"/>
            </a:endParaRP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Endurance: </a:t>
            </a:r>
            <a:r>
              <a:rPr kumimoji="0" lang="en-US" sz="28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Exercises improve the health of your heart, lungs, and circulatory system. </a:t>
            </a: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Strength: </a:t>
            </a:r>
            <a:r>
              <a:rPr kumimoji="0" lang="en-US" sz="2800" b="0" i="0" u="none" strike="noStrike" kern="1200" cap="none" spc="0" normalizeH="0" baseline="0" noProof="0" dirty="0">
                <a:ln>
                  <a:noFill/>
                </a:ln>
                <a:solidFill>
                  <a:prstClr val="black"/>
                </a:solidFill>
                <a:effectLst/>
                <a:uLnTx/>
                <a:uFillTx/>
                <a:latin typeface="+mn-lt"/>
                <a:ea typeface="+mn-ea"/>
                <a:cs typeface="+mn-cs"/>
              </a:rPr>
              <a:t>Strong muscles help you stay independent, and make everyday activities easier (getting up from chairs, carrying groceries)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Balance: </a:t>
            </a:r>
            <a:r>
              <a:rPr lang="en-US" sz="4000" b="0" i="0" dirty="0">
                <a:solidFill>
                  <a:srgbClr val="000000"/>
                </a:solidFill>
                <a:effectLst/>
                <a:latin typeface="Source Sans Pro" panose="020B0503030403020204" pitchFamily="34" charset="0"/>
              </a:rPr>
              <a:t>exercises help prevent </a:t>
            </a:r>
            <a:r>
              <a:rPr lang="en-US" sz="4000" b="0" i="0" u="sng" dirty="0">
                <a:solidFill>
                  <a:srgbClr val="106DA6"/>
                </a:solidFill>
                <a:effectLst/>
                <a:latin typeface="Source Sans Pro" panose="020B0503030403020204" pitchFamily="34" charset="0"/>
                <a:hlinkClick r:id="rId3"/>
              </a:rPr>
              <a:t>falls</a:t>
            </a:r>
            <a:r>
              <a:rPr lang="en-US" sz="4000" b="0" i="0" dirty="0">
                <a:solidFill>
                  <a:srgbClr val="000000"/>
                </a:solidFill>
                <a:effectLst/>
                <a:latin typeface="Source Sans Pro" panose="020B0503030403020204" pitchFamily="34" charset="0"/>
              </a:rPr>
              <a:t>, a common problem in older adults that can have serious consequences.</a:t>
            </a: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endParaRPr lang="en-US" b="0" i="0" u="none" dirty="0">
              <a:solidFill>
                <a:srgbClr val="000000"/>
              </a:solidFill>
              <a:effectLst/>
              <a:latin typeface="Source Sans Pro" panose="020B0503030403020204" pitchFamily="34" charset="0"/>
              <a:hlinkClick r:id="rId4"/>
            </a:endParaRPr>
          </a:p>
          <a:p>
            <a:pPr marL="171450" indent="-171450">
              <a:buFontTx/>
              <a:buChar char="-"/>
            </a:pPr>
            <a:r>
              <a:rPr lang="en-US" b="0" i="0" u="none" dirty="0">
                <a:solidFill>
                  <a:srgbClr val="000000"/>
                </a:solidFill>
                <a:effectLst/>
                <a:latin typeface="Source Sans Pro" panose="020B0503030403020204" pitchFamily="34" charset="0"/>
                <a:hlinkClick r:id="rId4"/>
              </a:rPr>
              <a:t>Flexbility:  </a:t>
            </a:r>
            <a:r>
              <a:rPr lang="en-US" b="0" i="0" u="sng" dirty="0">
                <a:solidFill>
                  <a:srgbClr val="106DA6"/>
                </a:solidFill>
                <a:effectLst/>
                <a:latin typeface="Source Sans Pro" panose="020B0503030403020204" pitchFamily="34" charset="0"/>
                <a:hlinkClick r:id="rId4"/>
              </a:rPr>
              <a:t>Stretching</a:t>
            </a:r>
            <a:r>
              <a:rPr lang="en-US" b="0" i="0" dirty="0">
                <a:solidFill>
                  <a:srgbClr val="000000"/>
                </a:solidFill>
                <a:effectLst/>
                <a:latin typeface="Source Sans Pro" panose="020B0503030403020204" pitchFamily="34" charset="0"/>
              </a:rPr>
              <a:t> can improve your flexibility. Moving more freely will make it easier for you to reach down to tie your shoes or look over your shoulder when you back your car out of the driveway. </a:t>
            </a:r>
            <a:endParaRPr lang="en-US" dirty="0"/>
          </a:p>
        </p:txBody>
      </p:sp>
    </p:spTree>
    <p:extLst>
      <p:ext uri="{BB962C8B-B14F-4D97-AF65-F5344CB8AC3E}">
        <p14:creationId xmlns:p14="http://schemas.microsoft.com/office/powerpoint/2010/main" val="36789825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Alissa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According to the National Institute on Aging, there are four types of exercise that can improve your health and physical ability. </a:t>
            </a:r>
          </a:p>
          <a:p>
            <a:endParaRPr lang="en-US" b="0" i="0" dirty="0">
              <a:solidFill>
                <a:srgbClr val="000000"/>
              </a:solidFill>
              <a:effectLst/>
              <a:latin typeface="Source Sans Pro" panose="020B0503030403020204" pitchFamily="34" charset="0"/>
            </a:endParaRP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Endurance: </a:t>
            </a:r>
            <a:r>
              <a:rPr kumimoji="0" lang="en-US" sz="28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Exercises improve the health of your heart, lungs, and circulatory system. </a:t>
            </a: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Strength: </a:t>
            </a:r>
            <a:r>
              <a:rPr kumimoji="0" lang="en-US" sz="2800" b="0" i="0" u="none" strike="noStrike" kern="1200" cap="none" spc="0" normalizeH="0" baseline="0" noProof="0" dirty="0">
                <a:ln>
                  <a:noFill/>
                </a:ln>
                <a:solidFill>
                  <a:prstClr val="black"/>
                </a:solidFill>
                <a:effectLst/>
                <a:uLnTx/>
                <a:uFillTx/>
                <a:latin typeface="+mn-lt"/>
                <a:ea typeface="+mn-ea"/>
                <a:cs typeface="+mn-cs"/>
              </a:rPr>
              <a:t>Strong muscles help you stay independent, and make everyday activities easier (getting up from chairs, carrying groceries)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Balance: </a:t>
            </a:r>
            <a:r>
              <a:rPr lang="en-US" sz="4000" b="0" i="0" dirty="0">
                <a:solidFill>
                  <a:srgbClr val="000000"/>
                </a:solidFill>
                <a:effectLst/>
                <a:latin typeface="Source Sans Pro" panose="020B0503030403020204" pitchFamily="34" charset="0"/>
              </a:rPr>
              <a:t>exercises help prevent </a:t>
            </a:r>
            <a:r>
              <a:rPr lang="en-US" sz="4000" b="0" i="0" u="sng" dirty="0">
                <a:solidFill>
                  <a:srgbClr val="106DA6"/>
                </a:solidFill>
                <a:effectLst/>
                <a:latin typeface="Source Sans Pro" panose="020B0503030403020204" pitchFamily="34" charset="0"/>
                <a:hlinkClick r:id="rId3"/>
              </a:rPr>
              <a:t>falls</a:t>
            </a:r>
            <a:r>
              <a:rPr lang="en-US" sz="4000" b="0" i="0" dirty="0">
                <a:solidFill>
                  <a:srgbClr val="000000"/>
                </a:solidFill>
                <a:effectLst/>
                <a:latin typeface="Source Sans Pro" panose="020B0503030403020204" pitchFamily="34" charset="0"/>
              </a:rPr>
              <a:t>, a common problem in older adults that can have serious consequences.</a:t>
            </a: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endParaRPr lang="en-US" b="0" i="0" u="none" dirty="0">
              <a:solidFill>
                <a:srgbClr val="000000"/>
              </a:solidFill>
              <a:effectLst/>
              <a:latin typeface="Source Sans Pro" panose="020B0503030403020204" pitchFamily="34" charset="0"/>
              <a:hlinkClick r:id="rId4"/>
            </a:endParaRPr>
          </a:p>
          <a:p>
            <a:pPr marL="171450" indent="-171450">
              <a:buFontTx/>
              <a:buChar char="-"/>
            </a:pPr>
            <a:r>
              <a:rPr lang="en-US" b="0" i="0" u="none" dirty="0">
                <a:solidFill>
                  <a:srgbClr val="000000"/>
                </a:solidFill>
                <a:effectLst/>
                <a:latin typeface="Source Sans Pro" panose="020B0503030403020204" pitchFamily="34" charset="0"/>
                <a:hlinkClick r:id="rId4"/>
              </a:rPr>
              <a:t>Flexbility:  </a:t>
            </a:r>
            <a:r>
              <a:rPr lang="en-US" b="0" i="0" u="sng" dirty="0">
                <a:solidFill>
                  <a:srgbClr val="106DA6"/>
                </a:solidFill>
                <a:effectLst/>
                <a:latin typeface="Source Sans Pro" panose="020B0503030403020204" pitchFamily="34" charset="0"/>
                <a:hlinkClick r:id="rId4"/>
              </a:rPr>
              <a:t>Stretching</a:t>
            </a:r>
            <a:r>
              <a:rPr lang="en-US" b="0" i="0" dirty="0">
                <a:solidFill>
                  <a:srgbClr val="000000"/>
                </a:solidFill>
                <a:effectLst/>
                <a:latin typeface="Source Sans Pro" panose="020B0503030403020204" pitchFamily="34" charset="0"/>
              </a:rPr>
              <a:t> can improve your flexibility. Moving more freely will make it easier for you to reach down to tie your shoes or look over your shoulder when you back your car out of the driveway. </a:t>
            </a:r>
            <a:endParaRPr lang="en-US" dirty="0"/>
          </a:p>
        </p:txBody>
      </p:sp>
    </p:spTree>
    <p:extLst>
      <p:ext uri="{BB962C8B-B14F-4D97-AF65-F5344CB8AC3E}">
        <p14:creationId xmlns:p14="http://schemas.microsoft.com/office/powerpoint/2010/main" val="2577227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Alissa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mn-lt"/>
                <a:ea typeface="+mn-ea"/>
                <a:cs typeface="+mn-cs"/>
              </a:rPr>
              <a:t>According to the National Institute on Aging, there are four types of exercise that can improve your health and physical ability. </a:t>
            </a:r>
          </a:p>
          <a:p>
            <a:endParaRPr lang="en-US" b="0" i="0" dirty="0">
              <a:solidFill>
                <a:srgbClr val="000000"/>
              </a:solidFill>
              <a:effectLst/>
              <a:latin typeface="Source Sans Pro" panose="020B0503030403020204" pitchFamily="34" charset="0"/>
            </a:endParaRP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Endurance: </a:t>
            </a:r>
            <a:r>
              <a:rPr kumimoji="0" lang="en-US" sz="28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Exercises improve the health of your heart, lungs, and circulatory system. </a:t>
            </a:r>
          </a:p>
          <a:p>
            <a:endParaRPr lang="en-US" b="0" i="0" dirty="0">
              <a:solidFill>
                <a:srgbClr val="000000"/>
              </a:solidFill>
              <a:effectLst/>
              <a:latin typeface="Source Sans Pro" panose="020B050303040302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lang="en-US" b="0" i="0" dirty="0">
                <a:solidFill>
                  <a:srgbClr val="000000"/>
                </a:solidFill>
                <a:effectLst/>
                <a:latin typeface="Source Sans Pro" panose="020B0503030403020204" pitchFamily="34" charset="0"/>
              </a:rPr>
              <a:t>Strength: </a:t>
            </a:r>
            <a:r>
              <a:rPr kumimoji="0" lang="en-US" sz="2800" b="0" i="0" u="none" strike="noStrike" kern="1200" cap="none" spc="0" normalizeH="0" baseline="0" noProof="0" dirty="0">
                <a:ln>
                  <a:noFill/>
                </a:ln>
                <a:solidFill>
                  <a:prstClr val="black"/>
                </a:solidFill>
                <a:effectLst/>
                <a:uLnTx/>
                <a:uFillTx/>
                <a:latin typeface="+mn-lt"/>
                <a:ea typeface="+mn-ea"/>
                <a:cs typeface="+mn-cs"/>
              </a:rPr>
              <a:t>Strong muscles help you stay independent, and make everyday activities easier (getting up from chairs, carrying groceries)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Balance: </a:t>
            </a:r>
            <a:r>
              <a:rPr lang="en-US" sz="4000" b="0" i="0" dirty="0">
                <a:solidFill>
                  <a:srgbClr val="000000"/>
                </a:solidFill>
                <a:effectLst/>
                <a:latin typeface="Source Sans Pro" panose="020B0503030403020204" pitchFamily="34" charset="0"/>
              </a:rPr>
              <a:t>exercises help prevent </a:t>
            </a:r>
            <a:r>
              <a:rPr lang="en-US" sz="4000" b="0" i="0" u="sng" dirty="0">
                <a:solidFill>
                  <a:srgbClr val="106DA6"/>
                </a:solidFill>
                <a:effectLst/>
                <a:latin typeface="Source Sans Pro" panose="020B0503030403020204" pitchFamily="34" charset="0"/>
                <a:hlinkClick r:id="rId3"/>
              </a:rPr>
              <a:t>falls</a:t>
            </a:r>
            <a:r>
              <a:rPr lang="en-US" sz="4000" b="0" i="0" dirty="0">
                <a:solidFill>
                  <a:srgbClr val="000000"/>
                </a:solidFill>
                <a:effectLst/>
                <a:latin typeface="Source Sans Pro" panose="020B0503030403020204" pitchFamily="34" charset="0"/>
              </a:rPr>
              <a:t>, a common problem in older adults that can have serious consequences.</a:t>
            </a: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endParaRPr lang="en-US" b="0" i="0" u="none" dirty="0">
              <a:solidFill>
                <a:srgbClr val="000000"/>
              </a:solidFill>
              <a:effectLst/>
              <a:latin typeface="Source Sans Pro" panose="020B0503030403020204" pitchFamily="34" charset="0"/>
              <a:hlinkClick r:id="rId4"/>
            </a:endParaRPr>
          </a:p>
          <a:p>
            <a:pPr marL="171450" indent="-171450">
              <a:buFontTx/>
              <a:buChar char="-"/>
            </a:pPr>
            <a:r>
              <a:rPr lang="en-US" b="0" i="0" u="none" dirty="0">
                <a:solidFill>
                  <a:srgbClr val="000000"/>
                </a:solidFill>
                <a:effectLst/>
                <a:latin typeface="Source Sans Pro" panose="020B0503030403020204" pitchFamily="34" charset="0"/>
                <a:hlinkClick r:id="rId4"/>
              </a:rPr>
              <a:t>Flexbility:  </a:t>
            </a:r>
            <a:r>
              <a:rPr lang="en-US" b="0" i="0" u="sng" dirty="0">
                <a:solidFill>
                  <a:srgbClr val="106DA6"/>
                </a:solidFill>
                <a:effectLst/>
                <a:latin typeface="Source Sans Pro" panose="020B0503030403020204" pitchFamily="34" charset="0"/>
                <a:hlinkClick r:id="rId4"/>
              </a:rPr>
              <a:t>Stretching</a:t>
            </a:r>
            <a:r>
              <a:rPr lang="en-US" b="0" i="0" dirty="0">
                <a:solidFill>
                  <a:srgbClr val="000000"/>
                </a:solidFill>
                <a:effectLst/>
                <a:latin typeface="Source Sans Pro" panose="020B0503030403020204" pitchFamily="34" charset="0"/>
              </a:rPr>
              <a:t> can improve your flexibility. Moving more freely will make it easier for you to reach down to tie your shoes or look over your shoulder when you back your car out of the driveway. </a:t>
            </a:r>
            <a:endParaRPr lang="en-US" dirty="0"/>
          </a:p>
        </p:txBody>
      </p:sp>
    </p:spTree>
    <p:extLst>
      <p:ext uri="{BB962C8B-B14F-4D97-AF65-F5344CB8AC3E}">
        <p14:creationId xmlns:p14="http://schemas.microsoft.com/office/powerpoint/2010/main" val="33823223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151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to stay off the floor and avoid injuries</a:t>
            </a:r>
          </a:p>
          <a:p>
            <a:endParaRPr lang="en-US" dirty="0"/>
          </a:p>
          <a:p>
            <a:r>
              <a:rPr lang="en-US" dirty="0"/>
              <a:t>Many people who fall, even if they’re not injured, become afraid of falling. This fear may cause a person to cut down on their everyday activities. When a person is less active, they become weaker, and this increases their chances of falling.</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3464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CRR instructor </a:t>
            </a:r>
          </a:p>
          <a:p>
            <a:pPr marL="0" indent="0">
              <a:buFontTx/>
              <a:buNone/>
            </a:pPr>
            <a:r>
              <a:rPr lang="en-US" sz="1200" b="0" i="0" u="none" strike="noStrike" baseline="30000" dirty="0">
                <a:solidFill>
                  <a:srgbClr val="000000"/>
                </a:solidFill>
                <a:effectLst/>
                <a:latin typeface="Open Sans" panose="020B0606030504020204" pitchFamily="34" charset="0"/>
              </a:rPr>
              <a:t> </a:t>
            </a:r>
          </a:p>
          <a:p>
            <a:pPr marL="0" indent="0">
              <a:buFontTx/>
              <a:buNone/>
            </a:pPr>
            <a:endParaRPr lang="en-US" sz="1200" b="0" i="0" u="none" strike="noStrike" baseline="30000" dirty="0">
              <a:solidFill>
                <a:srgbClr val="000000"/>
              </a:solidFill>
              <a:effectLst/>
              <a:latin typeface="Open Sans" panose="020B0606030504020204" pitchFamily="34" charset="0"/>
            </a:endParaRPr>
          </a:p>
          <a:p>
            <a:pPr marL="0" indent="0">
              <a:buFontTx/>
              <a:buNone/>
            </a:pPr>
            <a:r>
              <a:rPr kumimoji="0" lang="en-US" altLang="en-US" sz="2400" b="0" i="0" u="none" strike="noStrike" kern="1200" cap="none" spc="0" normalizeH="0" baseline="0" noProof="0" dirty="0">
                <a:ln>
                  <a:noFill/>
                </a:ln>
                <a:solidFill>
                  <a:srgbClr val="000000"/>
                </a:solidFill>
                <a:effectLst/>
                <a:uLnTx/>
                <a:uFillTx/>
                <a:latin typeface="Times" pitchFamily="64" charset="0"/>
                <a:ea typeface="+mn-ea"/>
                <a:cs typeface="+mn-cs"/>
              </a:rPr>
              <a:t>Falling down is NOT a normal part of growing older</a:t>
            </a:r>
            <a:r>
              <a:rPr kumimoji="0" lang="en-US" altLang="en-US" sz="2000" b="0" i="0" u="none" strike="noStrike" kern="1200" cap="none" spc="0" normalizeH="0" baseline="0" noProof="0" dirty="0">
                <a:ln>
                  <a:noFill/>
                </a:ln>
                <a:solidFill>
                  <a:srgbClr val="000000"/>
                </a:solidFill>
                <a:effectLst/>
                <a:uLnTx/>
                <a:uFillTx/>
                <a:latin typeface="Times" pitchFamily="64" charset="0"/>
                <a:ea typeface="+mn-ea"/>
                <a:cs typeface="+mn-cs"/>
              </a:rPr>
              <a:t> </a:t>
            </a:r>
          </a:p>
          <a:p>
            <a:pPr marL="0" indent="0">
              <a:buFontTx/>
              <a:buNone/>
            </a:pPr>
            <a:endParaRPr kumimoji="0" lang="en-US" altLang="en-US" sz="2000" b="0" i="0" u="none" strike="noStrike" kern="1200" cap="none" spc="0" normalizeH="0" baseline="0" noProof="0" dirty="0">
              <a:ln>
                <a:noFill/>
              </a:ln>
              <a:solidFill>
                <a:srgbClr val="000000"/>
              </a:solidFill>
              <a:effectLst/>
              <a:uLnTx/>
              <a:uFillTx/>
              <a:latin typeface="Times" pitchFamily="64" charset="0"/>
              <a:ea typeface="+mn-ea"/>
              <a:cs typeface="+mn-cs"/>
            </a:endParaRPr>
          </a:p>
          <a:p>
            <a:pPr>
              <a:defRPr/>
            </a:pPr>
            <a:r>
              <a:rPr lang="en-US" dirty="0"/>
              <a:t>Falls are caused by the interaction of multiple risk factors. The more risk factors a person has, the greater his/her chances of falling. Good news is, MOST risk factors are MODIFIABLE. </a:t>
            </a:r>
            <a:r>
              <a:rPr lang="en-US" altLang="en-US" sz="1200" dirty="0"/>
              <a:t>Meaning you can change your risk and prevent falls.</a:t>
            </a:r>
          </a:p>
          <a:p>
            <a:pPr>
              <a:defRPr/>
            </a:pPr>
            <a:endParaRPr lang="en-US" altLang="en-US" sz="1200" dirty="0"/>
          </a:p>
          <a:p>
            <a:pPr>
              <a:defRPr/>
            </a:pPr>
            <a:r>
              <a:rPr lang="en-US" altLang="en-US" sz="1200" dirty="0"/>
              <a:t>Falls are commonly caused by:</a:t>
            </a:r>
          </a:p>
          <a:p>
            <a:pPr marL="457200" indent="-457200">
              <a:buFontTx/>
              <a:buAutoNum type="arabicPeriod"/>
              <a:defRPr/>
            </a:pPr>
            <a:r>
              <a:rPr lang="en-US" altLang="en-US" sz="1200" dirty="0"/>
              <a:t>Decreased muscle tone and balance due to inactivity </a:t>
            </a:r>
          </a:p>
          <a:p>
            <a:pPr marL="457200" indent="-457200">
              <a:buFontTx/>
              <a:buAutoNum type="arabicPeriod"/>
              <a:defRPr/>
            </a:pPr>
            <a:r>
              <a:rPr lang="en-US" altLang="en-US" sz="1200" dirty="0"/>
              <a:t>Complicated medication regimens and side effects </a:t>
            </a:r>
          </a:p>
          <a:p>
            <a:pPr marL="457200" indent="-457200">
              <a:buFontTx/>
              <a:buAutoNum type="arabicPeriod"/>
              <a:defRPr/>
            </a:pPr>
            <a:r>
              <a:rPr lang="en-US" altLang="en-US" sz="1200" dirty="0"/>
              <a:t>Low vision or wrong footwear</a:t>
            </a:r>
          </a:p>
          <a:p>
            <a:pPr marL="457200" indent="-457200">
              <a:buFontTx/>
              <a:buAutoNum type="arabicPeriod"/>
              <a:defRPr/>
            </a:pPr>
            <a:r>
              <a:rPr lang="en-US" altLang="en-US" sz="1200" dirty="0"/>
              <a:t>Unsafe Home Environment</a:t>
            </a:r>
          </a:p>
          <a:p>
            <a:pPr>
              <a:defRPr/>
            </a:pPr>
            <a:endParaRPr lang="en-US" altLang="en-US" sz="1200" dirty="0"/>
          </a:p>
          <a:p>
            <a:pPr>
              <a:defRPr/>
            </a:pPr>
            <a:r>
              <a:rPr lang="en-US" altLang="en-US" sz="1200" dirty="0"/>
              <a:t>REF:</a:t>
            </a:r>
          </a:p>
          <a:p>
            <a:pPr>
              <a:defRPr/>
            </a:pPr>
            <a:r>
              <a:rPr lang="en-US" altLang="en-US" sz="1200" dirty="0"/>
              <a:t>(CDC, 2019)</a:t>
            </a:r>
          </a:p>
          <a:p>
            <a:pPr>
              <a:defRPr/>
            </a:pPr>
            <a:r>
              <a:rPr lang="en-US" altLang="en-US" sz="1200" dirty="0"/>
              <a:t>https://</a:t>
            </a:r>
            <a:r>
              <a:rPr lang="en-US" altLang="en-US" sz="1200" dirty="0" err="1"/>
              <a:t>www.cdc.gov</a:t>
            </a:r>
            <a:r>
              <a:rPr lang="en-US" altLang="en-US" sz="1200" dirty="0"/>
              <a:t>/</a:t>
            </a:r>
            <a:r>
              <a:rPr lang="en-US" altLang="en-US" sz="1200" dirty="0" err="1"/>
              <a:t>steadi</a:t>
            </a:r>
            <a:r>
              <a:rPr lang="en-US" altLang="en-US" sz="1200" dirty="0"/>
              <a:t>/</a:t>
            </a:r>
            <a:r>
              <a:rPr lang="en-US" altLang="en-US" sz="1200" dirty="0" err="1"/>
              <a:t>materials.html</a:t>
            </a:r>
            <a:endParaRPr lang="en-US" altLang="en-US" sz="1200" dirty="0"/>
          </a:p>
          <a:p>
            <a:pPr>
              <a:defRPr/>
            </a:pPr>
            <a:r>
              <a:rPr lang="en-US" altLang="en-US" sz="1200" dirty="0"/>
              <a:t>https://</a:t>
            </a:r>
            <a:r>
              <a:rPr lang="en-US" altLang="en-US" sz="1200" dirty="0" err="1"/>
              <a:t>www.cdc.gov</a:t>
            </a:r>
            <a:r>
              <a:rPr lang="en-US" altLang="en-US" sz="1200" dirty="0"/>
              <a:t>/</a:t>
            </a:r>
            <a:r>
              <a:rPr lang="en-US" altLang="en-US" sz="1200" dirty="0" err="1"/>
              <a:t>steadi</a:t>
            </a:r>
            <a:r>
              <a:rPr lang="en-US" altLang="en-US" sz="1200" dirty="0"/>
              <a:t>/pdf/STEADI-FactSheet-RiskFactors-508.pdf</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30000" dirty="0">
                <a:solidFill>
                  <a:srgbClr val="000000"/>
                </a:solidFill>
                <a:effectLst/>
                <a:latin typeface="Open Sans" panose="020B0606030504020204" pitchFamily="34" charset="0"/>
              </a:rPr>
              <a:t> compare to the rest of the nation? </a:t>
            </a:r>
          </a:p>
          <a:p>
            <a:endParaRPr lang="en-US" dirty="0"/>
          </a:p>
        </p:txBody>
      </p:sp>
    </p:spTree>
    <p:extLst>
      <p:ext uri="{BB962C8B-B14F-4D97-AF65-F5344CB8AC3E}">
        <p14:creationId xmlns:p14="http://schemas.microsoft.com/office/powerpoint/2010/main" val="259191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Alissa</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Your muscles, bones, tendons and ligaments that support the body, allow motion and protect vital organs.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Q: Is it hard for you to get up when you are out in public? Do you avoid public restrooms?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Do you get nervous stepping off a bus step?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Going to a family members house – is it difficult entering or home?</a:t>
            </a:r>
          </a:p>
        </p:txBody>
      </p:sp>
    </p:spTree>
    <p:extLst>
      <p:ext uri="{BB962C8B-B14F-4D97-AF65-F5344CB8AC3E}">
        <p14:creationId xmlns:p14="http://schemas.microsoft.com/office/powerpoint/2010/main" val="1667721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Alissa</a:t>
            </a:r>
            <a:r>
              <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explain handout / give out handout.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Alissa </a:t>
            </a:r>
            <a:r>
              <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explain other fall prevention screenings that a doctor or physical therapist can provide.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Hand out the CDC STEADI </a:t>
            </a:r>
            <a:r>
              <a:rPr kumimoji="0" lang="en-US" altLang="en-US" sz="1600" b="0" i="1" u="none" strike="noStrike" kern="1200" cap="none" spc="0" normalizeH="0" baseline="0" noProof="0" dirty="0">
                <a:ln>
                  <a:noFill/>
                </a:ln>
                <a:solidFill>
                  <a:srgbClr val="000000"/>
                </a:solidFill>
                <a:effectLst/>
                <a:uLnTx/>
                <a:uFillTx/>
                <a:latin typeface="Times" panose="02020603050405020304" pitchFamily="18" charset="0"/>
                <a:ea typeface="+mn-ea"/>
                <a:cs typeface="+mn-cs"/>
              </a:rPr>
              <a:t>–Stay Independent Brochure</a:t>
            </a:r>
            <a:r>
              <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 to measure individual risk</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Have them take a few mins to answer the questions.  Add up the number of points for each “yes” answer. This is a self assessment and your scores are private. If you scored 4 points or more, you may be at risk for falling. Discuss this brochure with your doctor.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https://</a:t>
            </a:r>
            <a:r>
              <a:rPr kumimoji="0" lang="en-US" altLang="en-US" sz="1600" b="0" i="0" u="none" strike="noStrike" kern="1200" cap="none" spc="0" normalizeH="0" baseline="0" noProof="0" dirty="0" err="1">
                <a:ln>
                  <a:noFill/>
                </a:ln>
                <a:solidFill>
                  <a:srgbClr val="000000"/>
                </a:solidFill>
                <a:effectLst/>
                <a:uLnTx/>
                <a:uFillTx/>
                <a:latin typeface="Times" panose="02020603050405020304" pitchFamily="18" charset="0"/>
                <a:ea typeface="+mn-ea"/>
                <a:cs typeface="+mn-cs"/>
              </a:rPr>
              <a:t>www.cdc.gov</a:t>
            </a:r>
            <a:r>
              <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t>
            </a:r>
            <a:r>
              <a:rPr kumimoji="0" lang="en-US" altLang="en-US" sz="1600" b="0" i="0" u="none" strike="noStrike" kern="1200" cap="none" spc="0" normalizeH="0" baseline="0" noProof="0" dirty="0" err="1">
                <a:ln>
                  <a:noFill/>
                </a:ln>
                <a:solidFill>
                  <a:srgbClr val="000000"/>
                </a:solidFill>
                <a:effectLst/>
                <a:uLnTx/>
                <a:uFillTx/>
                <a:latin typeface="Times" panose="02020603050405020304" pitchFamily="18" charset="0"/>
                <a:ea typeface="+mn-ea"/>
                <a:cs typeface="+mn-cs"/>
              </a:rPr>
              <a:t>steadi</a:t>
            </a:r>
            <a:r>
              <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a:t>
            </a:r>
            <a:r>
              <a:rPr kumimoji="0" lang="en-US" altLang="en-US" sz="1600" b="0" i="0" u="none" strike="noStrike" kern="1200" cap="none" spc="0" normalizeH="0" baseline="0" noProof="0" dirty="0" err="1">
                <a:ln>
                  <a:noFill/>
                </a:ln>
                <a:solidFill>
                  <a:srgbClr val="000000"/>
                </a:solidFill>
                <a:effectLst/>
                <a:uLnTx/>
                <a:uFillTx/>
                <a:latin typeface="Times" panose="02020603050405020304" pitchFamily="18" charset="0"/>
                <a:ea typeface="+mn-ea"/>
                <a:cs typeface="+mn-cs"/>
              </a:rPr>
              <a:t>patient.html</a:t>
            </a:r>
            <a:endPar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763538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4A65F3-6D2F-8942-BBDD-79D05110FD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0073C7-6044-9145-89DE-B77A6F30CE22}"/>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19AEAAD-6353-D547-97D2-14A0A37D94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DDD38314-3D4C-3645-B76F-440E1DC29396}"/>
              </a:ext>
            </a:extLst>
          </p:cNvPr>
          <p:cNvSpPr>
            <a:spLocks noGrp="1"/>
          </p:cNvSpPr>
          <p:nvPr>
            <p:ph type="dt" sz="half" idx="2"/>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dirty="0"/>
              <a:t>© South Metro Fire Rescue. All rights reserved.</a:t>
            </a:r>
          </a:p>
        </p:txBody>
      </p:sp>
      <p:sp>
        <p:nvSpPr>
          <p:cNvPr id="8" name="Slide Number Placeholder 5">
            <a:extLst>
              <a:ext uri="{FF2B5EF4-FFF2-40B4-BE49-F238E27FC236}">
                <a16:creationId xmlns:a16="http://schemas.microsoft.com/office/drawing/2014/main" id="{A85E4891-D60D-BA44-B664-D6CBF1EFCFF8}"/>
              </a:ext>
            </a:extLst>
          </p:cNvPr>
          <p:cNvSpPr>
            <a:spLocks noGrp="1"/>
          </p:cNvSpPr>
          <p:nvPr>
            <p:ph type="sldNum" sz="quarter" idx="4"/>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spTree>
    <p:extLst>
      <p:ext uri="{BB962C8B-B14F-4D97-AF65-F5344CB8AC3E}">
        <p14:creationId xmlns:p14="http://schemas.microsoft.com/office/powerpoint/2010/main" val="370993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1CEF8A-362A-7540-B61F-A528011BB9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019800"/>
          </a:xfrm>
          <a:prstGeom prst="rect">
            <a:avLst/>
          </a:prstGeom>
        </p:spPr>
      </p:pic>
      <p:sp>
        <p:nvSpPr>
          <p:cNvPr id="12" name="Text Placeholder 3">
            <a:extLst>
              <a:ext uri="{FF2B5EF4-FFF2-40B4-BE49-F238E27FC236}">
                <a16:creationId xmlns:a16="http://schemas.microsoft.com/office/drawing/2014/main" id="{64240709-2BC0-BA47-8D80-CF2BCFECEEE2}"/>
              </a:ext>
            </a:extLst>
          </p:cNvPr>
          <p:cNvSpPr>
            <a:spLocks noGrp="1"/>
          </p:cNvSpPr>
          <p:nvPr>
            <p:ph type="body" sz="half" idx="11"/>
          </p:nvPr>
        </p:nvSpPr>
        <p:spPr>
          <a:xfrm>
            <a:off x="839788" y="2933700"/>
            <a:ext cx="3932237" cy="2935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025FB210-49F7-F649-8F0D-85DDB2839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Date Placeholder 3">
            <a:extLst>
              <a:ext uri="{FF2B5EF4-FFF2-40B4-BE49-F238E27FC236}">
                <a16:creationId xmlns:a16="http://schemas.microsoft.com/office/drawing/2014/main" id="{AF0CA418-6C0B-8A4F-BA03-4AA0724BAF7C}"/>
              </a:ext>
            </a:extLst>
          </p:cNvPr>
          <p:cNvSpPr>
            <a:spLocks noGrp="1"/>
          </p:cNvSpPr>
          <p:nvPr>
            <p:ph type="dt" sz="half" idx="10"/>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a:t>© South Metro Fire Rescue. All rights reserved.</a:t>
            </a:r>
            <a:endParaRPr lang="en-US" dirty="0"/>
          </a:p>
        </p:txBody>
      </p:sp>
      <p:sp>
        <p:nvSpPr>
          <p:cNvPr id="9" name="Slide Number Placeholder 5">
            <a:extLst>
              <a:ext uri="{FF2B5EF4-FFF2-40B4-BE49-F238E27FC236}">
                <a16:creationId xmlns:a16="http://schemas.microsoft.com/office/drawing/2014/main" id="{6F411081-C263-A145-9B0E-261740974BD4}"/>
              </a:ext>
            </a:extLst>
          </p:cNvPr>
          <p:cNvSpPr>
            <a:spLocks noGrp="1"/>
          </p:cNvSpPr>
          <p:nvPr>
            <p:ph type="sldNum" sz="quarter" idx="4"/>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sp>
        <p:nvSpPr>
          <p:cNvPr id="13" name="Title 1">
            <a:extLst>
              <a:ext uri="{FF2B5EF4-FFF2-40B4-BE49-F238E27FC236}">
                <a16:creationId xmlns:a16="http://schemas.microsoft.com/office/drawing/2014/main" id="{B82AFDD7-E13C-3049-98F4-F8EDC8E668FA}"/>
              </a:ext>
            </a:extLst>
          </p:cNvPr>
          <p:cNvSpPr>
            <a:spLocks noGrp="1"/>
          </p:cNvSpPr>
          <p:nvPr>
            <p:ph type="title"/>
          </p:nvPr>
        </p:nvSpPr>
        <p:spPr>
          <a:xfrm>
            <a:off x="839788" y="1783080"/>
            <a:ext cx="3932237" cy="999808"/>
          </a:xfrm>
        </p:spPr>
        <p:txBody>
          <a:bodyPr anchor="b"/>
          <a:lstStyle>
            <a:lvl1pPr>
              <a:defRPr sz="32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811565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AF0CA418-6C0B-8A4F-BA03-4AA0724BAF7C}"/>
              </a:ext>
            </a:extLst>
          </p:cNvPr>
          <p:cNvSpPr>
            <a:spLocks noGrp="1"/>
          </p:cNvSpPr>
          <p:nvPr>
            <p:ph type="dt" sz="half" idx="10"/>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a:t>© South Metro Fire Rescue. All rights reserved.</a:t>
            </a:r>
            <a:endParaRPr lang="en-US" dirty="0"/>
          </a:p>
        </p:txBody>
      </p:sp>
      <p:sp>
        <p:nvSpPr>
          <p:cNvPr id="9" name="Slide Number Placeholder 5">
            <a:extLst>
              <a:ext uri="{FF2B5EF4-FFF2-40B4-BE49-F238E27FC236}">
                <a16:creationId xmlns:a16="http://schemas.microsoft.com/office/drawing/2014/main" id="{6F411081-C263-A145-9B0E-261740974BD4}"/>
              </a:ext>
            </a:extLst>
          </p:cNvPr>
          <p:cNvSpPr>
            <a:spLocks noGrp="1"/>
          </p:cNvSpPr>
          <p:nvPr>
            <p:ph type="sldNum" sz="quarter" idx="4"/>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pic>
        <p:nvPicPr>
          <p:cNvPr id="4" name="Picture 3">
            <a:extLst>
              <a:ext uri="{FF2B5EF4-FFF2-40B4-BE49-F238E27FC236}">
                <a16:creationId xmlns:a16="http://schemas.microsoft.com/office/drawing/2014/main" id="{D076F7A0-AFE6-5546-9E84-F3046CC911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02E07942-02D3-894D-A6C4-B45AB883EBFC}"/>
              </a:ext>
            </a:extLst>
          </p:cNvPr>
          <p:cNvSpPr>
            <a:spLocks noGrp="1"/>
          </p:cNvSpPr>
          <p:nvPr>
            <p:ph type="title" hasCustomPrompt="1"/>
          </p:nvPr>
        </p:nvSpPr>
        <p:spPr>
          <a:xfrm>
            <a:off x="1" y="2720657"/>
            <a:ext cx="12192000" cy="1051559"/>
          </a:xfrm>
        </p:spPr>
        <p:txBody>
          <a:bodyPr>
            <a:normAutofit/>
          </a:bodyPr>
          <a:lstStyle>
            <a:lvl1pPr algn="ctr">
              <a:defRPr sz="6000"/>
            </a:lvl1pPr>
          </a:lstStyle>
          <a:p>
            <a:r>
              <a:rPr lang="en-US" dirty="0"/>
              <a:t>THANK YOU</a:t>
            </a:r>
          </a:p>
        </p:txBody>
      </p:sp>
    </p:spTree>
    <p:extLst>
      <p:ext uri="{BB962C8B-B14F-4D97-AF65-F5344CB8AC3E}">
        <p14:creationId xmlns:p14="http://schemas.microsoft.com/office/powerpoint/2010/main" val="35508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EDB2EE-5CA6-6E48-82CC-39E75AB3AF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41BC5C-3D05-D34F-8CCB-77D8450FE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F813B2-0478-C240-9260-B362EFA6BF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9701DD8-E453-8945-9958-2EDEB331E106}"/>
              </a:ext>
            </a:extLst>
          </p:cNvPr>
          <p:cNvSpPr>
            <a:spLocks noGrp="1"/>
          </p:cNvSpPr>
          <p:nvPr>
            <p:ph type="dt" sz="half" idx="2"/>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a:t>© South Metro Fire Rescue. All rights reserved.</a:t>
            </a:r>
            <a:endParaRPr lang="en-US" dirty="0"/>
          </a:p>
        </p:txBody>
      </p:sp>
      <p:sp>
        <p:nvSpPr>
          <p:cNvPr id="8" name="Slide Number Placeholder 5">
            <a:extLst>
              <a:ext uri="{FF2B5EF4-FFF2-40B4-BE49-F238E27FC236}">
                <a16:creationId xmlns:a16="http://schemas.microsoft.com/office/drawing/2014/main" id="{6EA6C848-8C5A-B14B-8A46-8C86873A6943}"/>
              </a:ext>
            </a:extLst>
          </p:cNvPr>
          <p:cNvSpPr>
            <a:spLocks noGrp="1"/>
          </p:cNvSpPr>
          <p:nvPr>
            <p:ph type="sldNum" sz="quarter" idx="4"/>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spTree>
    <p:extLst>
      <p:ext uri="{BB962C8B-B14F-4D97-AF65-F5344CB8AC3E}">
        <p14:creationId xmlns:p14="http://schemas.microsoft.com/office/powerpoint/2010/main" val="20141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ED0C2E-0880-9840-898D-123EED55BE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A0A0C21-EF5F-BF4C-BB3D-DD564330DC3A}"/>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50F25B6-4984-FA48-AE1F-BC8316D09B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80723DB9-E35B-E141-8632-BD41D770A16D}"/>
              </a:ext>
            </a:extLst>
          </p:cNvPr>
          <p:cNvSpPr>
            <a:spLocks noGrp="1"/>
          </p:cNvSpPr>
          <p:nvPr>
            <p:ph type="dt" sz="half" idx="2"/>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a:t>© South Metro Fire Rescue. All rights reserved.</a:t>
            </a:r>
            <a:endParaRPr lang="en-US" dirty="0"/>
          </a:p>
        </p:txBody>
      </p:sp>
      <p:sp>
        <p:nvSpPr>
          <p:cNvPr id="8" name="Slide Number Placeholder 5">
            <a:extLst>
              <a:ext uri="{FF2B5EF4-FFF2-40B4-BE49-F238E27FC236}">
                <a16:creationId xmlns:a16="http://schemas.microsoft.com/office/drawing/2014/main" id="{B6AB5B3F-82A8-9444-91B2-10B26A18D4F8}"/>
              </a:ext>
            </a:extLst>
          </p:cNvPr>
          <p:cNvSpPr>
            <a:spLocks noGrp="1"/>
          </p:cNvSpPr>
          <p:nvPr>
            <p:ph type="sldNum" sz="quarter" idx="4"/>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spTree>
    <p:extLst>
      <p:ext uri="{BB962C8B-B14F-4D97-AF65-F5344CB8AC3E}">
        <p14:creationId xmlns:p14="http://schemas.microsoft.com/office/powerpoint/2010/main" val="7566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6B4F51-9B47-7643-A498-194840C8AD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A0A0C21-EF5F-BF4C-BB3D-DD564330DC3A}"/>
              </a:ext>
            </a:extLst>
          </p:cNvPr>
          <p:cNvSpPr>
            <a:spLocks noGrp="1"/>
          </p:cNvSpPr>
          <p:nvPr>
            <p:ph type="title"/>
          </p:nvPr>
        </p:nvSpPr>
        <p:spPr>
          <a:xfrm>
            <a:off x="831850" y="1709738"/>
            <a:ext cx="5334000" cy="2852737"/>
          </a:xfrm>
        </p:spPr>
        <p:txBody>
          <a:bodyPr anchor="b">
            <a:normAutofit/>
          </a:bodyPr>
          <a:lstStyle>
            <a:lvl1pPr>
              <a:defRPr sz="56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50F25B6-4984-FA48-AE1F-BC8316D09B8E}"/>
              </a:ext>
            </a:extLst>
          </p:cNvPr>
          <p:cNvSpPr>
            <a:spLocks noGrp="1"/>
          </p:cNvSpPr>
          <p:nvPr>
            <p:ph type="body" idx="1"/>
          </p:nvPr>
        </p:nvSpPr>
        <p:spPr>
          <a:xfrm>
            <a:off x="831850" y="4589463"/>
            <a:ext cx="53340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80723DB9-E35B-E141-8632-BD41D770A16D}"/>
              </a:ext>
            </a:extLst>
          </p:cNvPr>
          <p:cNvSpPr>
            <a:spLocks noGrp="1"/>
          </p:cNvSpPr>
          <p:nvPr>
            <p:ph type="dt" sz="half" idx="2"/>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a:t>© South Metro Fire Rescue. All rights reserved.</a:t>
            </a:r>
            <a:endParaRPr lang="en-US" dirty="0"/>
          </a:p>
        </p:txBody>
      </p:sp>
      <p:sp>
        <p:nvSpPr>
          <p:cNvPr id="8" name="Slide Number Placeholder 5">
            <a:extLst>
              <a:ext uri="{FF2B5EF4-FFF2-40B4-BE49-F238E27FC236}">
                <a16:creationId xmlns:a16="http://schemas.microsoft.com/office/drawing/2014/main" id="{B6AB5B3F-82A8-9444-91B2-10B26A18D4F8}"/>
              </a:ext>
            </a:extLst>
          </p:cNvPr>
          <p:cNvSpPr>
            <a:spLocks noGrp="1"/>
          </p:cNvSpPr>
          <p:nvPr>
            <p:ph type="sldNum" sz="quarter" idx="4"/>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sp>
        <p:nvSpPr>
          <p:cNvPr id="6" name="Picture Placeholder 2">
            <a:extLst>
              <a:ext uri="{FF2B5EF4-FFF2-40B4-BE49-F238E27FC236}">
                <a16:creationId xmlns:a16="http://schemas.microsoft.com/office/drawing/2014/main" id="{37C1907D-FCCD-9648-90E9-54BE2BD75674}"/>
              </a:ext>
            </a:extLst>
          </p:cNvPr>
          <p:cNvSpPr>
            <a:spLocks noGrp="1"/>
          </p:cNvSpPr>
          <p:nvPr>
            <p:ph type="pic" idx="10"/>
          </p:nvPr>
        </p:nvSpPr>
        <p:spPr>
          <a:xfrm>
            <a:off x="6469380" y="2179320"/>
            <a:ext cx="4886008" cy="39103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70702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56F03C-8D35-EE43-B02D-2BA04B138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2BDF00-8FE1-CC4A-A1DC-568CD9265E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AE86EE-FCE7-1940-9D6B-F443CF6454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CF5C35-B1E5-5C45-8C20-57C0D30B53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FBFAB20F-F04C-EE4D-84EF-A0951F7A45DD}"/>
              </a:ext>
            </a:extLst>
          </p:cNvPr>
          <p:cNvSpPr>
            <a:spLocks noGrp="1"/>
          </p:cNvSpPr>
          <p:nvPr>
            <p:ph type="dt" sz="half" idx="10"/>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a:t>© South Metro Fire Rescue. All rights reserved.</a:t>
            </a:r>
            <a:endParaRPr lang="en-US" dirty="0"/>
          </a:p>
        </p:txBody>
      </p:sp>
      <p:sp>
        <p:nvSpPr>
          <p:cNvPr id="9" name="Slide Number Placeholder 5">
            <a:extLst>
              <a:ext uri="{FF2B5EF4-FFF2-40B4-BE49-F238E27FC236}">
                <a16:creationId xmlns:a16="http://schemas.microsoft.com/office/drawing/2014/main" id="{2CF5CA25-AD0F-AC4C-9A8C-6CAFF2E0B616}"/>
              </a:ext>
            </a:extLst>
          </p:cNvPr>
          <p:cNvSpPr>
            <a:spLocks noGrp="1"/>
          </p:cNvSpPr>
          <p:nvPr>
            <p:ph type="sldNum" sz="quarter" idx="4"/>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spTree>
    <p:extLst>
      <p:ext uri="{BB962C8B-B14F-4D97-AF65-F5344CB8AC3E}">
        <p14:creationId xmlns:p14="http://schemas.microsoft.com/office/powerpoint/2010/main" val="414078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D3B9D7-042D-F34D-BF46-6788B21F3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B60D46F-41A7-BC49-8E21-612A99D36527}"/>
              </a:ext>
            </a:extLst>
          </p:cNvPr>
          <p:cNvSpPr>
            <a:spLocks noGrp="1"/>
          </p:cNvSpPr>
          <p:nvPr>
            <p:ph type="title"/>
          </p:nvPr>
        </p:nvSpPr>
        <p:spPr>
          <a:xfrm>
            <a:off x="198782" y="1"/>
            <a:ext cx="11156605" cy="10439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2AA182-0195-5D4A-9238-34DF67C2BC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DE03F9-A0CD-5F46-9675-D05C954080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C78B9D-E5C3-7E42-B11D-43F91B1560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B8A8A5-8822-3E4B-B347-D35AE4DA94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53BE537B-F8CD-2146-8EF6-4C60A7241C17}"/>
              </a:ext>
            </a:extLst>
          </p:cNvPr>
          <p:cNvSpPr>
            <a:spLocks noGrp="1"/>
          </p:cNvSpPr>
          <p:nvPr>
            <p:ph type="dt" sz="half" idx="10"/>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a:t>© South Metro Fire Rescue. All rights reserved.</a:t>
            </a:r>
            <a:endParaRPr lang="en-US" dirty="0"/>
          </a:p>
        </p:txBody>
      </p:sp>
      <p:sp>
        <p:nvSpPr>
          <p:cNvPr id="11" name="Slide Number Placeholder 5">
            <a:extLst>
              <a:ext uri="{FF2B5EF4-FFF2-40B4-BE49-F238E27FC236}">
                <a16:creationId xmlns:a16="http://schemas.microsoft.com/office/drawing/2014/main" id="{F88ABC78-2825-D54E-A52F-545113234A49}"/>
              </a:ext>
            </a:extLst>
          </p:cNvPr>
          <p:cNvSpPr>
            <a:spLocks noGrp="1"/>
          </p:cNvSpPr>
          <p:nvPr>
            <p:ph type="sldNum" sz="quarter" idx="11"/>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spTree>
    <p:extLst>
      <p:ext uri="{BB962C8B-B14F-4D97-AF65-F5344CB8AC3E}">
        <p14:creationId xmlns:p14="http://schemas.microsoft.com/office/powerpoint/2010/main" val="159958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20828-A592-D44B-873E-B47C7B7E60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751DEE0-37F3-AA49-A7DA-3C2AA5269A93}"/>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28C18715-67A2-594A-8482-A36A5C049D9C}"/>
              </a:ext>
            </a:extLst>
          </p:cNvPr>
          <p:cNvSpPr>
            <a:spLocks noGrp="1"/>
          </p:cNvSpPr>
          <p:nvPr>
            <p:ph type="dt" sz="half" idx="2"/>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a:t>© South Metro Fire Rescue. All rights reserved.</a:t>
            </a:r>
            <a:endParaRPr lang="en-US" dirty="0"/>
          </a:p>
        </p:txBody>
      </p:sp>
      <p:sp>
        <p:nvSpPr>
          <p:cNvPr id="7" name="Slide Number Placeholder 5">
            <a:extLst>
              <a:ext uri="{FF2B5EF4-FFF2-40B4-BE49-F238E27FC236}">
                <a16:creationId xmlns:a16="http://schemas.microsoft.com/office/drawing/2014/main" id="{8B21A022-ACEE-F649-A2E2-30DC0C9445BC}"/>
              </a:ext>
            </a:extLst>
          </p:cNvPr>
          <p:cNvSpPr>
            <a:spLocks noGrp="1"/>
          </p:cNvSpPr>
          <p:nvPr>
            <p:ph type="sldNum" sz="quarter" idx="4"/>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spTree>
    <p:extLst>
      <p:ext uri="{BB962C8B-B14F-4D97-AF65-F5344CB8AC3E}">
        <p14:creationId xmlns:p14="http://schemas.microsoft.com/office/powerpoint/2010/main" val="2646210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8E09D005-7ACF-8D49-9E19-FEDE50B8CB55}"/>
              </a:ext>
            </a:extLst>
          </p:cNvPr>
          <p:cNvSpPr>
            <a:spLocks noGrp="1"/>
          </p:cNvSpPr>
          <p:nvPr>
            <p:ph type="dt" sz="half" idx="2"/>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a:t>© South Metro Fire Rescue. All rights reserved.</a:t>
            </a:r>
            <a:endParaRPr lang="en-US" dirty="0"/>
          </a:p>
        </p:txBody>
      </p:sp>
      <p:sp>
        <p:nvSpPr>
          <p:cNvPr id="6" name="Slide Number Placeholder 5">
            <a:extLst>
              <a:ext uri="{FF2B5EF4-FFF2-40B4-BE49-F238E27FC236}">
                <a16:creationId xmlns:a16="http://schemas.microsoft.com/office/drawing/2014/main" id="{EE386EC9-DC70-B54F-A8C0-7AB01298BD40}"/>
              </a:ext>
            </a:extLst>
          </p:cNvPr>
          <p:cNvSpPr>
            <a:spLocks noGrp="1"/>
          </p:cNvSpPr>
          <p:nvPr>
            <p:ph type="sldNum" sz="quarter" idx="4"/>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spTree>
    <p:extLst>
      <p:ext uri="{BB962C8B-B14F-4D97-AF65-F5344CB8AC3E}">
        <p14:creationId xmlns:p14="http://schemas.microsoft.com/office/powerpoint/2010/main" val="1222328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5C2496-3800-2740-A0AC-FD05E98FEB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019800"/>
          </a:xfrm>
          <a:prstGeom prst="rect">
            <a:avLst/>
          </a:prstGeom>
        </p:spPr>
      </p:pic>
      <p:sp>
        <p:nvSpPr>
          <p:cNvPr id="2" name="Title 1">
            <a:extLst>
              <a:ext uri="{FF2B5EF4-FFF2-40B4-BE49-F238E27FC236}">
                <a16:creationId xmlns:a16="http://schemas.microsoft.com/office/drawing/2014/main" id="{DC633ED0-1135-A641-806C-072F2455D5DB}"/>
              </a:ext>
            </a:extLst>
          </p:cNvPr>
          <p:cNvSpPr>
            <a:spLocks noGrp="1"/>
          </p:cNvSpPr>
          <p:nvPr>
            <p:ph type="title"/>
          </p:nvPr>
        </p:nvSpPr>
        <p:spPr>
          <a:xfrm>
            <a:off x="839788" y="1783080"/>
            <a:ext cx="3932237" cy="999808"/>
          </a:xfrm>
        </p:spPr>
        <p:txBody>
          <a:bodyPr anchor="b"/>
          <a:lstStyle>
            <a:lvl1pPr>
              <a:defRPr sz="32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D48F1CD-06F2-8146-A2A0-28206FF14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3B9189-A546-A349-BC37-13606BC0EF8E}"/>
              </a:ext>
            </a:extLst>
          </p:cNvPr>
          <p:cNvSpPr>
            <a:spLocks noGrp="1"/>
          </p:cNvSpPr>
          <p:nvPr>
            <p:ph type="body" sz="half" idx="2"/>
          </p:nvPr>
        </p:nvSpPr>
        <p:spPr>
          <a:xfrm>
            <a:off x="839788" y="2933700"/>
            <a:ext cx="3932237" cy="2935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8E536C9-C1FD-5742-B7CE-E77679C26090}"/>
              </a:ext>
            </a:extLst>
          </p:cNvPr>
          <p:cNvSpPr>
            <a:spLocks noGrp="1"/>
          </p:cNvSpPr>
          <p:nvPr>
            <p:ph type="dt" sz="half" idx="10"/>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a:t>© South Metro Fire Rescue. All rights reserved.</a:t>
            </a:r>
            <a:endParaRPr lang="en-US" dirty="0"/>
          </a:p>
        </p:txBody>
      </p:sp>
      <p:sp>
        <p:nvSpPr>
          <p:cNvPr id="9" name="Slide Number Placeholder 5">
            <a:extLst>
              <a:ext uri="{FF2B5EF4-FFF2-40B4-BE49-F238E27FC236}">
                <a16:creationId xmlns:a16="http://schemas.microsoft.com/office/drawing/2014/main" id="{A232E38A-19D6-3442-9217-2F15B03F4E94}"/>
              </a:ext>
            </a:extLst>
          </p:cNvPr>
          <p:cNvSpPr>
            <a:spLocks noGrp="1"/>
          </p:cNvSpPr>
          <p:nvPr>
            <p:ph type="sldNum" sz="quarter" idx="4"/>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spTree>
    <p:extLst>
      <p:ext uri="{BB962C8B-B14F-4D97-AF65-F5344CB8AC3E}">
        <p14:creationId xmlns:p14="http://schemas.microsoft.com/office/powerpoint/2010/main" val="2856512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BB161B-15DE-C741-A488-F23E2EB2BD55}"/>
              </a:ext>
            </a:extLst>
          </p:cNvPr>
          <p:cNvSpPr>
            <a:spLocks noGrp="1"/>
          </p:cNvSpPr>
          <p:nvPr>
            <p:ph type="title"/>
          </p:nvPr>
        </p:nvSpPr>
        <p:spPr>
          <a:xfrm>
            <a:off x="198783" y="0"/>
            <a:ext cx="11155017" cy="10515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78EA372-A35F-254C-91F1-719BA22FC19B}"/>
              </a:ext>
            </a:extLst>
          </p:cNvPr>
          <p:cNvSpPr>
            <a:spLocks noGrp="1"/>
          </p:cNvSpPr>
          <p:nvPr>
            <p:ph type="body" idx="1"/>
          </p:nvPr>
        </p:nvSpPr>
        <p:spPr>
          <a:xfrm>
            <a:off x="198783" y="1363980"/>
            <a:ext cx="11155017" cy="4812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071B7FD9-96B9-0442-B04F-B3D60E4E22A6}"/>
              </a:ext>
            </a:extLst>
          </p:cNvPr>
          <p:cNvSpPr>
            <a:spLocks noGrp="1"/>
          </p:cNvSpPr>
          <p:nvPr>
            <p:ph type="dt" sz="half" idx="2"/>
          </p:nvPr>
        </p:nvSpPr>
        <p:spPr>
          <a:xfrm>
            <a:off x="198783" y="6492875"/>
            <a:ext cx="5334000" cy="288235"/>
          </a:xfrm>
          <a:prstGeom prst="rect">
            <a:avLst/>
          </a:prstGeom>
        </p:spPr>
        <p:txBody>
          <a:bodyPr/>
          <a:lstStyle>
            <a:lvl1pPr>
              <a:defRPr lang="en-US" sz="1000" smtClean="0">
                <a:solidFill>
                  <a:schemeClr val="tx1">
                    <a:lumMod val="50000"/>
                    <a:lumOff val="50000"/>
                  </a:schemeClr>
                </a:solidFill>
                <a:effectLst/>
              </a:defRPr>
            </a:lvl1pPr>
          </a:lstStyle>
          <a:p>
            <a:pPr fontAlgn="base"/>
            <a:r>
              <a:rPr lang="en-US" dirty="0"/>
              <a:t>© South Metro Fire Rescue. All rights reserved.</a:t>
            </a:r>
          </a:p>
        </p:txBody>
      </p:sp>
      <p:sp>
        <p:nvSpPr>
          <p:cNvPr id="12" name="Slide Number Placeholder 5">
            <a:extLst>
              <a:ext uri="{FF2B5EF4-FFF2-40B4-BE49-F238E27FC236}">
                <a16:creationId xmlns:a16="http://schemas.microsoft.com/office/drawing/2014/main" id="{0C669DC1-F356-6846-8517-31976D07F12E}"/>
              </a:ext>
            </a:extLst>
          </p:cNvPr>
          <p:cNvSpPr>
            <a:spLocks noGrp="1"/>
          </p:cNvSpPr>
          <p:nvPr>
            <p:ph type="sldNum" sz="quarter" idx="4"/>
          </p:nvPr>
        </p:nvSpPr>
        <p:spPr>
          <a:xfrm>
            <a:off x="9180444" y="6492874"/>
            <a:ext cx="2812773" cy="288235"/>
          </a:xfrm>
          <a:prstGeom prst="rect">
            <a:avLst/>
          </a:prstGeom>
        </p:spPr>
        <p:txBody>
          <a:bodyPr/>
          <a:lstStyle>
            <a:lvl1pPr algn="r">
              <a:defRPr sz="1000" b="0">
                <a:solidFill>
                  <a:schemeClr val="tx1">
                    <a:lumMod val="50000"/>
                    <a:lumOff val="50000"/>
                  </a:schemeClr>
                </a:solidFill>
              </a:defRPr>
            </a:lvl1pPr>
          </a:lstStyle>
          <a:p>
            <a:fld id="{37B4140B-C840-984B-AE95-429F0F12176B}" type="slidenum">
              <a:rPr lang="en-US" smtClean="0"/>
              <a:pPr/>
              <a:t>‹#›</a:t>
            </a:fld>
            <a:endParaRPr lang="en-US" dirty="0"/>
          </a:p>
        </p:txBody>
      </p:sp>
    </p:spTree>
    <p:extLst>
      <p:ext uri="{BB962C8B-B14F-4D97-AF65-F5344CB8AC3E}">
        <p14:creationId xmlns:p14="http://schemas.microsoft.com/office/powerpoint/2010/main" val="2342813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2" r:id="rId5"/>
    <p:sldLayoutId id="2147483653" r:id="rId6"/>
    <p:sldLayoutId id="2147483654" r:id="rId7"/>
    <p:sldLayoutId id="2147483655" r:id="rId8"/>
    <p:sldLayoutId id="2147483656" r:id="rId9"/>
    <p:sldLayoutId id="2147483657" r:id="rId10"/>
    <p:sldLayoutId id="2147483658" r:id="rId11"/>
  </p:sldLayoutIdLst>
  <p:hf hdr="0" ftr="0"/>
  <p:txStyles>
    <p:title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ideo" Target="https://www.youtube.com/embed/ECCBVq5Pe88?feature=oembed" TargetMode="Externa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ideo" Target="https://player.vimeo.com/video/993718900?h=374c069306&amp;amp;app_id=122963" TargetMode="Externa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5.jpeg"/><Relationship Id="rId5" Type="http://schemas.microsoft.com/office/2007/relationships/hdphoto" Target="../media/hdphoto10.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ideo" Target="https://www.youtube.com/embed/KFCNXM8BPuQ?feature=oembed" TargetMode="External"/><Relationship Id="rId5" Type="http://schemas.openxmlformats.org/officeDocument/2006/relationships/image" Target="../media/image30.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5.jpeg"/><Relationship Id="rId5" Type="http://schemas.openxmlformats.org/officeDocument/2006/relationships/image" Target="../media/image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5.jpeg"/><Relationship Id="rId5" Type="http://schemas.microsoft.com/office/2007/relationships/hdphoto" Target="../media/hdphoto12.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microsoft.com/office/2007/relationships/hdphoto" Target="../media/hdphoto13.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5.jpeg"/><Relationship Id="rId5" Type="http://schemas.microsoft.com/office/2007/relationships/hdphoto" Target="../media/hdphoto15.wdp"/><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video" Target="https://www.youtube.com/embed/z_GKdFf3qv4?feature=oembed" TargetMode="External"/><Relationship Id="rId6" Type="http://schemas.openxmlformats.org/officeDocument/2006/relationships/image" Target="../media/image15.jpeg"/><Relationship Id="rId5" Type="http://schemas.openxmlformats.org/officeDocument/2006/relationships/image" Target="../media/image36.jpe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ideo" Target="https://www.youtube.com/embed/z_GKdFf3qv4?feature=oembed" TargetMode="Externa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ideo" Target="https://www.youtube.com/embed/iebz_mnDA0o?feature=oembed" TargetMode="Externa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16.wdp"/></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16.wdp"/></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jpeg"/><Relationship Id="rId4" Type="http://schemas.microsoft.com/office/2007/relationships/hdphoto" Target="../media/hdphoto18.wdp"/></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jpeg"/><Relationship Id="rId4" Type="http://schemas.microsoft.com/office/2007/relationships/hdphoto" Target="../media/hdphoto19.wdp"/></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20.wdp"/></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video" Target="https://www.youtube.com/embed/rVYGnPJpnbQ?feature=oembed" TargetMode="External"/><Relationship Id="rId5" Type="http://schemas.openxmlformats.org/officeDocument/2006/relationships/image" Target="../media/image53.jpe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hyperlink" Target="http://www.oninjuryresources.ca/" TargetMode="External"/><Relationship Id="rId7"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54.pn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15.jpeg"/><Relationship Id="rId5" Type="http://schemas.microsoft.com/office/2007/relationships/hdphoto" Target="../media/hdphoto21.wdp"/><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5.jpeg"/><Relationship Id="rId5" Type="http://schemas.microsoft.com/office/2007/relationships/hdphoto" Target="../media/hdphoto22.wdp"/><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57.jp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58.jpeg"/><Relationship Id="rId2" Type="http://schemas.openxmlformats.org/officeDocument/2006/relationships/slideLayout" Target="../slideLayouts/slideLayout6.xml"/><Relationship Id="rId1" Type="http://schemas.openxmlformats.org/officeDocument/2006/relationships/video" Target="https://www.youtube.com/embed/M4ACYp75mjU?feature=oembed" TargetMode="Externa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5.jpeg"/><Relationship Id="rId5" Type="http://schemas.microsoft.com/office/2007/relationships/hdphoto" Target="../media/hdphoto23.wdp"/><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24.wdp"/></Relationships>
</file>

<file path=ppt/slides/_rels/slide5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jpeg"/><Relationship Id="rId7" Type="http://schemas.microsoft.com/office/2007/relationships/hdphoto" Target="../media/hdphoto26.wdp"/><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62.png"/><Relationship Id="rId5" Type="http://schemas.microsoft.com/office/2007/relationships/hdphoto" Target="../media/hdphoto25.wdp"/><Relationship Id="rId4" Type="http://schemas.openxmlformats.org/officeDocument/2006/relationships/image" Target="../media/image61.png"/><Relationship Id="rId9" Type="http://schemas.microsoft.com/office/2007/relationships/hdphoto" Target="../media/hdphoto27.wdp"/></Relationships>
</file>

<file path=ppt/slides/_rels/slide5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jpeg"/><Relationship Id="rId7"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hyperlink" Target="http://www.southmetrocrr.org/" TargetMode="External"/><Relationship Id="rId5" Type="http://schemas.microsoft.com/office/2007/relationships/hdphoto" Target="../media/hdphoto15.wdp"/><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customXml" Target="../ink/ink1.xml"/><Relationship Id="rId4" Type="http://schemas.openxmlformats.org/officeDocument/2006/relationships/image" Target="../media/image64.tmp"/></Relationships>
</file>

<file path=ppt/slides/_rels/slide5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jpeg"/><Relationship Id="rId7" Type="http://schemas.openxmlformats.org/officeDocument/2006/relationships/customXml" Target="../ink/ink3.xm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65.tmp"/><Relationship Id="rId5" Type="http://schemas.openxmlformats.org/officeDocument/2006/relationships/image" Target="../media/image66.png"/><Relationship Id="rId4" Type="http://schemas.openxmlformats.org/officeDocument/2006/relationships/customXml" Target="../ink/ink2.xml"/></Relationships>
</file>

<file path=ppt/slides/_rels/slide55.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customXml" Target="../ink/ink11.xml"/><Relationship Id="rId3" Type="http://schemas.openxmlformats.org/officeDocument/2006/relationships/image" Target="../media/image5.jpeg"/><Relationship Id="rId7" Type="http://schemas.openxmlformats.org/officeDocument/2006/relationships/customXml" Target="../ink/ink6.xml"/><Relationship Id="rId12" Type="http://schemas.openxmlformats.org/officeDocument/2006/relationships/customXml" Target="../ink/ink10.xml"/><Relationship Id="rId17" Type="http://schemas.openxmlformats.org/officeDocument/2006/relationships/customXml" Target="../ink/ink15.xml"/><Relationship Id="rId2" Type="http://schemas.openxmlformats.org/officeDocument/2006/relationships/notesSlide" Target="../notesSlides/notesSlide54.xml"/><Relationship Id="rId16" Type="http://schemas.openxmlformats.org/officeDocument/2006/relationships/customXml" Target="../ink/ink14.xml"/><Relationship Id="rId1" Type="http://schemas.openxmlformats.org/officeDocument/2006/relationships/slideLayout" Target="../slideLayouts/slideLayout6.xml"/><Relationship Id="rId6" Type="http://schemas.openxmlformats.org/officeDocument/2006/relationships/customXml" Target="../ink/ink5.xml"/><Relationship Id="rId11" Type="http://schemas.openxmlformats.org/officeDocument/2006/relationships/image" Target="../media/image66.tmp"/><Relationship Id="rId5" Type="http://schemas.openxmlformats.org/officeDocument/2006/relationships/image" Target="../media/image66.png"/><Relationship Id="rId15" Type="http://schemas.openxmlformats.org/officeDocument/2006/relationships/customXml" Target="../ink/ink13.xml"/><Relationship Id="rId10" Type="http://schemas.openxmlformats.org/officeDocument/2006/relationships/customXml" Target="../ink/ink9.xml"/><Relationship Id="rId4" Type="http://schemas.openxmlformats.org/officeDocument/2006/relationships/customXml" Target="../ink/ink4.xml"/><Relationship Id="rId9" Type="http://schemas.openxmlformats.org/officeDocument/2006/relationships/customXml" Target="../ink/ink8.xml"/><Relationship Id="rId14" Type="http://schemas.openxmlformats.org/officeDocument/2006/relationships/customXml" Target="../ink/ink12.xml"/></Relationships>
</file>

<file path=ppt/slides/_rels/slide56.xml.rels><?xml version="1.0" encoding="UTF-8" standalone="yes"?>
<Relationships xmlns="http://schemas.openxmlformats.org/package/2006/relationships"><Relationship Id="rId8" Type="http://schemas.openxmlformats.org/officeDocument/2006/relationships/customXml" Target="../ink/ink19.xml"/><Relationship Id="rId13" Type="http://schemas.openxmlformats.org/officeDocument/2006/relationships/customXml" Target="../ink/ink24.xml"/><Relationship Id="rId18" Type="http://schemas.openxmlformats.org/officeDocument/2006/relationships/customXml" Target="../ink/ink28.xml"/><Relationship Id="rId3" Type="http://schemas.openxmlformats.org/officeDocument/2006/relationships/image" Target="../media/image5.jpeg"/><Relationship Id="rId21" Type="http://schemas.openxmlformats.org/officeDocument/2006/relationships/image" Target="../media/image72.png"/><Relationship Id="rId7" Type="http://schemas.openxmlformats.org/officeDocument/2006/relationships/customXml" Target="../ink/ink18.xml"/><Relationship Id="rId12" Type="http://schemas.openxmlformats.org/officeDocument/2006/relationships/customXml" Target="../ink/ink23.xml"/><Relationship Id="rId17" Type="http://schemas.openxmlformats.org/officeDocument/2006/relationships/image" Target="../media/image67.tmp"/><Relationship Id="rId2" Type="http://schemas.openxmlformats.org/officeDocument/2006/relationships/notesSlide" Target="../notesSlides/notesSlide55.xml"/><Relationship Id="rId16" Type="http://schemas.openxmlformats.org/officeDocument/2006/relationships/customXml" Target="../ink/ink27.xml"/><Relationship Id="rId20" Type="http://schemas.openxmlformats.org/officeDocument/2006/relationships/customXml" Target="../ink/ink29.xml"/><Relationship Id="rId1" Type="http://schemas.openxmlformats.org/officeDocument/2006/relationships/slideLayout" Target="../slideLayouts/slideLayout6.xml"/><Relationship Id="rId6" Type="http://schemas.openxmlformats.org/officeDocument/2006/relationships/customXml" Target="../ink/ink17.xml"/><Relationship Id="rId11" Type="http://schemas.openxmlformats.org/officeDocument/2006/relationships/customXml" Target="../ink/ink22.xml"/><Relationship Id="rId5" Type="http://schemas.openxmlformats.org/officeDocument/2006/relationships/image" Target="../media/image66.png"/><Relationship Id="rId15" Type="http://schemas.openxmlformats.org/officeDocument/2006/relationships/customXml" Target="../ink/ink26.xml"/><Relationship Id="rId10" Type="http://schemas.openxmlformats.org/officeDocument/2006/relationships/customXml" Target="../ink/ink21.xml"/><Relationship Id="rId19" Type="http://schemas.openxmlformats.org/officeDocument/2006/relationships/image" Target="../media/image71.png"/><Relationship Id="rId4" Type="http://schemas.openxmlformats.org/officeDocument/2006/relationships/customXml" Target="../ink/ink16.xml"/><Relationship Id="rId9" Type="http://schemas.openxmlformats.org/officeDocument/2006/relationships/customXml" Target="../ink/ink20.xml"/><Relationship Id="rId14" Type="http://schemas.openxmlformats.org/officeDocument/2006/relationships/customXml" Target="../ink/ink25.xml"/></Relationships>
</file>

<file path=ppt/slides/_rels/slide57.xml.rels><?xml version="1.0" encoding="UTF-8" standalone="yes"?>
<Relationships xmlns="http://schemas.openxmlformats.org/package/2006/relationships"><Relationship Id="rId8" Type="http://schemas.openxmlformats.org/officeDocument/2006/relationships/customXml" Target="../ink/ink33.xml"/><Relationship Id="rId13" Type="http://schemas.openxmlformats.org/officeDocument/2006/relationships/customXml" Target="../ink/ink38.xml"/><Relationship Id="rId18" Type="http://schemas.openxmlformats.org/officeDocument/2006/relationships/image" Target="../media/image74.png"/><Relationship Id="rId3" Type="http://schemas.openxmlformats.org/officeDocument/2006/relationships/image" Target="../media/image5.jpeg"/><Relationship Id="rId7" Type="http://schemas.openxmlformats.org/officeDocument/2006/relationships/customXml" Target="../ink/ink32.xml"/><Relationship Id="rId12" Type="http://schemas.openxmlformats.org/officeDocument/2006/relationships/customXml" Target="../ink/ink37.xml"/><Relationship Id="rId17" Type="http://schemas.openxmlformats.org/officeDocument/2006/relationships/customXml" Target="../ink/ink41.xml"/><Relationship Id="rId2" Type="http://schemas.openxmlformats.org/officeDocument/2006/relationships/notesSlide" Target="../notesSlides/notesSlide56.xml"/><Relationship Id="rId16" Type="http://schemas.openxmlformats.org/officeDocument/2006/relationships/image" Target="../media/image68.tmp"/><Relationship Id="rId1" Type="http://schemas.openxmlformats.org/officeDocument/2006/relationships/slideLayout" Target="../slideLayouts/slideLayout6.xml"/><Relationship Id="rId6" Type="http://schemas.openxmlformats.org/officeDocument/2006/relationships/customXml" Target="../ink/ink31.xml"/><Relationship Id="rId11" Type="http://schemas.openxmlformats.org/officeDocument/2006/relationships/customXml" Target="../ink/ink36.xml"/><Relationship Id="rId5" Type="http://schemas.openxmlformats.org/officeDocument/2006/relationships/image" Target="../media/image66.png"/><Relationship Id="rId15" Type="http://schemas.openxmlformats.org/officeDocument/2006/relationships/customXml" Target="../ink/ink40.xml"/><Relationship Id="rId10" Type="http://schemas.openxmlformats.org/officeDocument/2006/relationships/customXml" Target="../ink/ink35.xml"/><Relationship Id="rId4" Type="http://schemas.openxmlformats.org/officeDocument/2006/relationships/customXml" Target="../ink/ink30.xml"/><Relationship Id="rId9" Type="http://schemas.openxmlformats.org/officeDocument/2006/relationships/customXml" Target="../ink/ink34.xml"/><Relationship Id="rId14" Type="http://schemas.openxmlformats.org/officeDocument/2006/relationships/customXml" Target="../ink/ink39.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jpeg"/><Relationship Id="rId5" Type="http://schemas.microsoft.com/office/2007/relationships/hdphoto" Target="../media/hdphoto6.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women embracing&#10;&#10;Description automatically generated with low confidence">
            <a:extLst>
              <a:ext uri="{FF2B5EF4-FFF2-40B4-BE49-F238E27FC236}">
                <a16:creationId xmlns:a16="http://schemas.microsoft.com/office/drawing/2014/main" id="{E41E57E4-44A5-FF45-8A00-E98CC42C414C}"/>
              </a:ext>
            </a:extLst>
          </p:cNvPr>
          <p:cNvPicPr>
            <a:picLocks noGrp="1" noChangeAspect="1"/>
          </p:cNvPicPr>
          <p:nvPr>
            <p:ph type="pic" idx="4294967295"/>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12192000" cy="6416675"/>
          </a:xfrm>
          <a:prstGeom prst="rect">
            <a:avLst/>
          </a:prstGeom>
        </p:spPr>
      </p:pic>
      <p:sp>
        <p:nvSpPr>
          <p:cNvPr id="3" name="Rectangle 2">
            <a:extLst>
              <a:ext uri="{FF2B5EF4-FFF2-40B4-BE49-F238E27FC236}">
                <a16:creationId xmlns:a16="http://schemas.microsoft.com/office/drawing/2014/main" id="{44F56812-9870-4846-9340-077C259B5513}"/>
              </a:ext>
            </a:extLst>
          </p:cNvPr>
          <p:cNvSpPr/>
          <p:nvPr/>
        </p:nvSpPr>
        <p:spPr>
          <a:xfrm>
            <a:off x="0" y="0"/>
            <a:ext cx="12192000" cy="6432884"/>
          </a:xfrm>
          <a:prstGeom prst="rect">
            <a:avLst/>
          </a:prstGeom>
          <a:solidFill>
            <a:schemeClr val="accent1">
              <a:alpha val="77887"/>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Title 7">
            <a:extLst>
              <a:ext uri="{FF2B5EF4-FFF2-40B4-BE49-F238E27FC236}">
                <a16:creationId xmlns:a16="http://schemas.microsoft.com/office/drawing/2014/main" id="{301D3F42-10E0-6F49-870B-AEECEF39078C}"/>
              </a:ext>
            </a:extLst>
          </p:cNvPr>
          <p:cNvSpPr>
            <a:spLocks noGrp="1"/>
          </p:cNvSpPr>
          <p:nvPr>
            <p:ph type="title" idx="4294967295"/>
          </p:nvPr>
        </p:nvSpPr>
        <p:spPr>
          <a:xfrm>
            <a:off x="897578" y="576263"/>
            <a:ext cx="8741722" cy="2852737"/>
          </a:xfrm>
        </p:spPr>
        <p:txBody>
          <a:bodyPr>
            <a:normAutofit/>
          </a:bodyPr>
          <a:lstStyle/>
          <a:p>
            <a:r>
              <a:rPr lang="en-US" sz="5000" dirty="0">
                <a:solidFill>
                  <a:schemeClr val="bg1"/>
                </a:solidFill>
              </a:rPr>
              <a:t>Senior Safety Saturday</a:t>
            </a:r>
            <a:br>
              <a:rPr lang="en-US" sz="5000" dirty="0">
                <a:solidFill>
                  <a:schemeClr val="bg1"/>
                </a:solidFill>
              </a:rPr>
            </a:br>
            <a:r>
              <a:rPr lang="en-US" sz="5000" dirty="0">
                <a:solidFill>
                  <a:schemeClr val="bg1"/>
                </a:solidFill>
              </a:rPr>
              <a:t>Fall Prevention</a:t>
            </a:r>
          </a:p>
        </p:txBody>
      </p:sp>
      <p:pic>
        <p:nvPicPr>
          <p:cNvPr id="4" name="Picture 3" descr="Diagram&#10;&#10;Description automatically generated">
            <a:extLst>
              <a:ext uri="{FF2B5EF4-FFF2-40B4-BE49-F238E27FC236}">
                <a16:creationId xmlns:a16="http://schemas.microsoft.com/office/drawing/2014/main" id="{FD9A161C-F378-384A-9BE4-9FBA6756BF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39300" y="232027"/>
            <a:ext cx="2130813" cy="2092912"/>
          </a:xfrm>
          <a:prstGeom prst="ellipse">
            <a:avLst/>
          </a:prstGeom>
        </p:spPr>
      </p:pic>
      <p:pic>
        <p:nvPicPr>
          <p:cNvPr id="6" name="Picture 5" descr="Logo, company name&#10;&#10;Description automatically generated">
            <a:extLst>
              <a:ext uri="{FF2B5EF4-FFF2-40B4-BE49-F238E27FC236}">
                <a16:creationId xmlns:a16="http://schemas.microsoft.com/office/drawing/2014/main" id="{D76D7113-5A99-254F-8AC1-F63E3686E9A1}"/>
              </a:ext>
            </a:extLst>
          </p:cNvPr>
          <p:cNvPicPr>
            <a:picLocks noChangeAspect="1"/>
          </p:cNvPicPr>
          <p:nvPr/>
        </p:nvPicPr>
        <p:blipFill>
          <a:blip r:embed="rId6"/>
          <a:stretch>
            <a:fillRect/>
          </a:stretch>
        </p:blipFill>
        <p:spPr>
          <a:xfrm>
            <a:off x="357719" y="3600450"/>
            <a:ext cx="2323869" cy="2303212"/>
          </a:xfrm>
          <a:prstGeom prst="rect">
            <a:avLst/>
          </a:prstGeom>
        </p:spPr>
      </p:pic>
      <p:sp>
        <p:nvSpPr>
          <p:cNvPr id="2" name="Title 7">
            <a:extLst>
              <a:ext uri="{FF2B5EF4-FFF2-40B4-BE49-F238E27FC236}">
                <a16:creationId xmlns:a16="http://schemas.microsoft.com/office/drawing/2014/main" id="{1A782D78-DD2E-0AA9-0B9B-0A9AD3BA96A5}"/>
              </a:ext>
            </a:extLst>
          </p:cNvPr>
          <p:cNvSpPr txBox="1">
            <a:spLocks/>
          </p:cNvSpPr>
          <p:nvPr/>
        </p:nvSpPr>
        <p:spPr>
          <a:xfrm>
            <a:off x="3092559" y="3686093"/>
            <a:ext cx="8741722" cy="2852737"/>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000" dirty="0">
                <a:solidFill>
                  <a:schemeClr val="bg1"/>
                </a:solidFill>
              </a:rPr>
              <a:t>Alissa Ray PT, DPT</a:t>
            </a:r>
          </a:p>
          <a:p>
            <a:r>
              <a:rPr lang="en-US" sz="4000" dirty="0">
                <a:solidFill>
                  <a:schemeClr val="bg1"/>
                </a:solidFill>
              </a:rPr>
              <a:t>South Metro Safety Foundation</a:t>
            </a:r>
          </a:p>
          <a:p>
            <a:endParaRPr lang="en-US" sz="4000" dirty="0">
              <a:solidFill>
                <a:schemeClr val="bg1"/>
              </a:solidFill>
            </a:endParaRPr>
          </a:p>
        </p:txBody>
      </p:sp>
    </p:spTree>
    <p:extLst>
      <p:ext uri="{BB962C8B-B14F-4D97-AF65-F5344CB8AC3E}">
        <p14:creationId xmlns:p14="http://schemas.microsoft.com/office/powerpoint/2010/main" val="2170939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dirty="0"/>
              <a:t>How to Help Someone Get Up</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10</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9" name="Slide Number Placeholder 7">
            <a:extLst>
              <a:ext uri="{FF2B5EF4-FFF2-40B4-BE49-F238E27FC236}">
                <a16:creationId xmlns:a16="http://schemas.microsoft.com/office/drawing/2014/main" id="{CB8E16A4-8B5A-5B41-9CFE-87C7494DFDBF}"/>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10</a:t>
            </a:fld>
            <a:endParaRPr lang="en-US" dirty="0"/>
          </a:p>
        </p:txBody>
      </p:sp>
      <p:sp>
        <p:nvSpPr>
          <p:cNvPr id="12" name="Slide Number Placeholder 7">
            <a:extLst>
              <a:ext uri="{FF2B5EF4-FFF2-40B4-BE49-F238E27FC236}">
                <a16:creationId xmlns:a16="http://schemas.microsoft.com/office/drawing/2014/main" id="{89B4EB34-78DD-3445-A7A4-E5E3F8ADC213}"/>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10</a:t>
            </a:fld>
            <a:endParaRPr lang="en-US" dirty="0"/>
          </a:p>
        </p:txBody>
      </p:sp>
      <p:pic>
        <p:nvPicPr>
          <p:cNvPr id="14" name="Picture 13" descr="Diagram&#10;&#10;Description automatically generated">
            <a:extLst>
              <a:ext uri="{FF2B5EF4-FFF2-40B4-BE49-F238E27FC236}">
                <a16:creationId xmlns:a16="http://schemas.microsoft.com/office/drawing/2014/main" id="{601EFE37-8B24-BD4D-911A-F7766ADFE9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pic>
        <p:nvPicPr>
          <p:cNvPr id="16" name="Content Placeholder 36">
            <a:extLst>
              <a:ext uri="{FF2B5EF4-FFF2-40B4-BE49-F238E27FC236}">
                <a16:creationId xmlns:a16="http://schemas.microsoft.com/office/drawing/2014/main" id="{2FA7229B-05C5-1B4F-AEE4-6D1EE8C6AF0E}"/>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8152059" y="2012754"/>
            <a:ext cx="2743200" cy="274320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ln w="57150">
            <a:solidFill>
              <a:schemeClr val="bg1"/>
            </a:solidFill>
          </a:ln>
        </p:spPr>
      </p:pic>
      <p:pic>
        <p:nvPicPr>
          <p:cNvPr id="18" name="Picture 17">
            <a:extLst>
              <a:ext uri="{FF2B5EF4-FFF2-40B4-BE49-F238E27FC236}">
                <a16:creationId xmlns:a16="http://schemas.microsoft.com/office/drawing/2014/main" id="{5B93ACDD-493E-6D4E-A7D4-71D3C2371034}"/>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9129290" y="4197216"/>
            <a:ext cx="3062710" cy="2660795"/>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ln w="57150">
            <a:solidFill>
              <a:schemeClr val="bg1"/>
            </a:solidFill>
          </a:ln>
        </p:spPr>
      </p:pic>
      <p:sp>
        <p:nvSpPr>
          <p:cNvPr id="19" name="Content Placeholder 64">
            <a:extLst>
              <a:ext uri="{FF2B5EF4-FFF2-40B4-BE49-F238E27FC236}">
                <a16:creationId xmlns:a16="http://schemas.microsoft.com/office/drawing/2014/main" id="{29A983FE-930B-A04B-B833-FACC2ED2208B}"/>
              </a:ext>
            </a:extLst>
          </p:cNvPr>
          <p:cNvSpPr txBox="1">
            <a:spLocks/>
          </p:cNvSpPr>
          <p:nvPr/>
        </p:nvSpPr>
        <p:spPr>
          <a:xfrm>
            <a:off x="407839" y="1288684"/>
            <a:ext cx="6662514" cy="4751293"/>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i="1" dirty="0">
                <a:solidFill>
                  <a:schemeClr val="tx2">
                    <a:lumMod val="50000"/>
                  </a:schemeClr>
                </a:solidFill>
                <a:latin typeface="Bookman Old Style" panose="02050604050505020204" pitchFamily="18" charset="0"/>
              </a:rPr>
              <a:t>Do not hurry. Do not try to get the person up right away</a:t>
            </a:r>
          </a:p>
          <a:p>
            <a:r>
              <a:rPr lang="en-US" sz="3200" b="1" i="1" dirty="0">
                <a:solidFill>
                  <a:schemeClr val="tx2">
                    <a:lumMod val="50000"/>
                  </a:schemeClr>
                </a:solidFill>
                <a:latin typeface="Bookman Old Style" panose="02050604050505020204" pitchFamily="18" charset="0"/>
              </a:rPr>
              <a:t>Calm the person and yourself</a:t>
            </a:r>
          </a:p>
          <a:p>
            <a:r>
              <a:rPr lang="en-US" sz="3200" b="1" i="1" dirty="0">
                <a:solidFill>
                  <a:schemeClr val="tx2">
                    <a:lumMod val="50000"/>
                  </a:schemeClr>
                </a:solidFill>
                <a:latin typeface="Bookman Old Style" panose="02050604050505020204" pitchFamily="18" charset="0"/>
              </a:rPr>
              <a:t>Check for injuries. If they are badly injured, call 9-1-1</a:t>
            </a:r>
          </a:p>
          <a:p>
            <a:r>
              <a:rPr lang="en-US" sz="3200" b="1" i="1" dirty="0">
                <a:solidFill>
                  <a:schemeClr val="tx2">
                    <a:lumMod val="50000"/>
                  </a:schemeClr>
                </a:solidFill>
                <a:latin typeface="Bookman Old Style" panose="02050604050505020204" pitchFamily="18" charset="0"/>
              </a:rPr>
              <a:t>While you are waiting for help, keep them warm and comfortable </a:t>
            </a:r>
          </a:p>
          <a:p>
            <a:r>
              <a:rPr lang="en-US" sz="3200" b="1" i="1" dirty="0">
                <a:solidFill>
                  <a:schemeClr val="tx2">
                    <a:lumMod val="50000"/>
                  </a:schemeClr>
                </a:solidFill>
                <a:latin typeface="Bookman Old Style" panose="02050604050505020204" pitchFamily="18" charset="0"/>
              </a:rPr>
              <a:t>If the person is not badly injured and think they can get up, get two sturdy chairs. Place one near the persons head, and another near their feet</a:t>
            </a:r>
          </a:p>
        </p:txBody>
      </p:sp>
      <p:pic>
        <p:nvPicPr>
          <p:cNvPr id="20" name="Picture 19" descr="Diagram&#10;&#10;Description automatically generated">
            <a:extLst>
              <a:ext uri="{FF2B5EF4-FFF2-40B4-BE49-F238E27FC236}">
                <a16:creationId xmlns:a16="http://schemas.microsoft.com/office/drawing/2014/main" id="{FD85D618-CE2A-574F-901A-25AD642446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5978" y="5000697"/>
            <a:ext cx="1665926" cy="1636294"/>
          </a:xfrm>
          <a:prstGeom prst="ellipse">
            <a:avLst/>
          </a:prstGeom>
        </p:spPr>
      </p:pic>
    </p:spTree>
    <p:extLst>
      <p:ext uri="{BB962C8B-B14F-4D97-AF65-F5344CB8AC3E}">
        <p14:creationId xmlns:p14="http://schemas.microsoft.com/office/powerpoint/2010/main" val="853343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dirty="0"/>
              <a:t>How Will You Call for Help?</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11</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9" name="Slide Number Placeholder 7">
            <a:extLst>
              <a:ext uri="{FF2B5EF4-FFF2-40B4-BE49-F238E27FC236}">
                <a16:creationId xmlns:a16="http://schemas.microsoft.com/office/drawing/2014/main" id="{CB8E16A4-8B5A-5B41-9CFE-87C7494DFDBF}"/>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11</a:t>
            </a:fld>
            <a:endParaRPr lang="en-US" dirty="0"/>
          </a:p>
        </p:txBody>
      </p:sp>
      <p:sp>
        <p:nvSpPr>
          <p:cNvPr id="12" name="Slide Number Placeholder 7">
            <a:extLst>
              <a:ext uri="{FF2B5EF4-FFF2-40B4-BE49-F238E27FC236}">
                <a16:creationId xmlns:a16="http://schemas.microsoft.com/office/drawing/2014/main" id="{89B4EB34-78DD-3445-A7A4-E5E3F8ADC213}"/>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11</a:t>
            </a:fld>
            <a:endParaRPr lang="en-US" dirty="0"/>
          </a:p>
        </p:txBody>
      </p:sp>
      <p:pic>
        <p:nvPicPr>
          <p:cNvPr id="14" name="Picture 13" descr="Diagram&#10;&#10;Description automatically generated">
            <a:extLst>
              <a:ext uri="{FF2B5EF4-FFF2-40B4-BE49-F238E27FC236}">
                <a16:creationId xmlns:a16="http://schemas.microsoft.com/office/drawing/2014/main" id="{601EFE37-8B24-BD4D-911A-F7766ADFE9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pic>
        <p:nvPicPr>
          <p:cNvPr id="16" name="Content Placeholder 36" descr="Close-up of a person using a mobile phone">
            <a:extLst>
              <a:ext uri="{FF2B5EF4-FFF2-40B4-BE49-F238E27FC236}">
                <a16:creationId xmlns:a16="http://schemas.microsoft.com/office/drawing/2014/main" id="{2FA7229B-05C5-1B4F-AEE4-6D1EE8C6AF0E}"/>
              </a:ext>
            </a:extLst>
          </p:cNvPr>
          <p:cNvPicPr>
            <a:picLocks noChangeAspect="1"/>
          </p:cNvPicPr>
          <p:nvPr/>
        </p:nvPicPr>
        <p:blipFill>
          <a:blip r:embed="rId4"/>
          <a:srcRect/>
          <a:stretch/>
        </p:blipFill>
        <p:spPr>
          <a:xfrm>
            <a:off x="8152059" y="2470177"/>
            <a:ext cx="2743200" cy="1828353"/>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ln w="57150">
            <a:solidFill>
              <a:schemeClr val="bg1"/>
            </a:solidFill>
          </a:ln>
        </p:spPr>
      </p:pic>
      <p:pic>
        <p:nvPicPr>
          <p:cNvPr id="18" name="Picture 17">
            <a:extLst>
              <a:ext uri="{FF2B5EF4-FFF2-40B4-BE49-F238E27FC236}">
                <a16:creationId xmlns:a16="http://schemas.microsoft.com/office/drawing/2014/main" id="{5B93ACDD-493E-6D4E-A7D4-71D3C2371034}"/>
              </a:ext>
            </a:extLst>
          </p:cNvPr>
          <p:cNvPicPr>
            <a:picLocks noChangeAspect="1"/>
          </p:cNvPicPr>
          <p:nvPr/>
        </p:nvPicPr>
        <p:blipFill>
          <a:blip r:embed="rId5"/>
          <a:srcRect/>
          <a:stretch/>
        </p:blipFill>
        <p:spPr>
          <a:xfrm>
            <a:off x="9129290" y="4506710"/>
            <a:ext cx="3062710" cy="2041806"/>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ln w="57150">
            <a:solidFill>
              <a:schemeClr val="bg1"/>
            </a:solidFill>
          </a:ln>
        </p:spPr>
      </p:pic>
      <p:sp>
        <p:nvSpPr>
          <p:cNvPr id="19" name="Content Placeholder 64">
            <a:extLst>
              <a:ext uri="{FF2B5EF4-FFF2-40B4-BE49-F238E27FC236}">
                <a16:creationId xmlns:a16="http://schemas.microsoft.com/office/drawing/2014/main" id="{29A983FE-930B-A04B-B833-FACC2ED2208B}"/>
              </a:ext>
            </a:extLst>
          </p:cNvPr>
          <p:cNvSpPr txBox="1">
            <a:spLocks/>
          </p:cNvSpPr>
          <p:nvPr/>
        </p:nvSpPr>
        <p:spPr>
          <a:xfrm>
            <a:off x="407839" y="1387366"/>
            <a:ext cx="6381844" cy="4771696"/>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i="1" dirty="0">
                <a:solidFill>
                  <a:schemeClr val="tx2">
                    <a:lumMod val="50000"/>
                  </a:schemeClr>
                </a:solidFill>
                <a:latin typeface="Bookman Old Style" panose="02050604050505020204" pitchFamily="18" charset="0"/>
              </a:rPr>
              <a:t>Landline – position in reach</a:t>
            </a:r>
          </a:p>
          <a:p>
            <a:endParaRPr lang="en-US" sz="3200" b="1" i="1" dirty="0">
              <a:solidFill>
                <a:schemeClr val="tx2">
                  <a:lumMod val="50000"/>
                </a:schemeClr>
              </a:solidFill>
              <a:latin typeface="Bookman Old Style" panose="02050604050505020204" pitchFamily="18" charset="0"/>
            </a:endParaRPr>
          </a:p>
          <a:p>
            <a:r>
              <a:rPr lang="en-US" sz="3200" b="1" i="1" dirty="0">
                <a:solidFill>
                  <a:schemeClr val="tx2">
                    <a:lumMod val="50000"/>
                  </a:schemeClr>
                </a:solidFill>
                <a:latin typeface="Bookman Old Style" panose="02050604050505020204" pitchFamily="18" charset="0"/>
              </a:rPr>
              <a:t>Smart technology </a:t>
            </a:r>
          </a:p>
          <a:p>
            <a:endParaRPr lang="en-US" sz="3200" b="1" i="1" dirty="0">
              <a:solidFill>
                <a:schemeClr val="tx2">
                  <a:lumMod val="50000"/>
                </a:schemeClr>
              </a:solidFill>
              <a:latin typeface="Bookman Old Style" panose="02050604050505020204" pitchFamily="18" charset="0"/>
            </a:endParaRPr>
          </a:p>
          <a:p>
            <a:r>
              <a:rPr lang="en-US" sz="3200" b="1" i="1" dirty="0">
                <a:solidFill>
                  <a:schemeClr val="tx2">
                    <a:lumMod val="50000"/>
                  </a:schemeClr>
                </a:solidFill>
                <a:latin typeface="Bookman Old Style" panose="02050604050505020204" pitchFamily="18" charset="0"/>
              </a:rPr>
              <a:t>Cell Phone </a:t>
            </a:r>
          </a:p>
          <a:p>
            <a:endParaRPr lang="en-US" sz="3200" b="1" i="1" dirty="0">
              <a:solidFill>
                <a:schemeClr val="tx2">
                  <a:lumMod val="50000"/>
                </a:schemeClr>
              </a:solidFill>
              <a:latin typeface="Bookman Old Style" panose="02050604050505020204" pitchFamily="18" charset="0"/>
            </a:endParaRPr>
          </a:p>
          <a:p>
            <a:r>
              <a:rPr lang="en-US" sz="3200" b="1" i="1" dirty="0">
                <a:solidFill>
                  <a:schemeClr val="tx2">
                    <a:lumMod val="50000"/>
                  </a:schemeClr>
                </a:solidFill>
                <a:latin typeface="Bookman Old Style" panose="02050604050505020204" pitchFamily="18" charset="0"/>
              </a:rPr>
              <a:t>Alert system – know the boundaries</a:t>
            </a:r>
          </a:p>
          <a:p>
            <a:pPr marL="0" indent="0">
              <a:buNone/>
            </a:pPr>
            <a:endParaRPr lang="en-US" sz="3200" b="1" i="1" dirty="0">
              <a:solidFill>
                <a:schemeClr val="tx2">
                  <a:lumMod val="50000"/>
                </a:schemeClr>
              </a:solidFill>
              <a:latin typeface="Bookman Old Style" panose="02050604050505020204" pitchFamily="18" charset="0"/>
            </a:endParaRPr>
          </a:p>
          <a:p>
            <a:r>
              <a:rPr lang="en-US" sz="3200" b="1" i="1" dirty="0">
                <a:solidFill>
                  <a:schemeClr val="tx2">
                    <a:lumMod val="50000"/>
                  </a:schemeClr>
                </a:solidFill>
                <a:latin typeface="Bookman Old Style" panose="02050604050505020204" pitchFamily="18" charset="0"/>
              </a:rPr>
              <a:t>What if I can’t open my door</a:t>
            </a:r>
          </a:p>
          <a:p>
            <a:endParaRPr lang="en-US" sz="3200" b="1" i="1" dirty="0">
              <a:solidFill>
                <a:schemeClr val="tx2">
                  <a:lumMod val="50000"/>
                </a:schemeClr>
              </a:solidFill>
              <a:latin typeface="Bookman Old Style" panose="02050604050505020204" pitchFamily="18" charset="0"/>
            </a:endParaRPr>
          </a:p>
          <a:p>
            <a:pPr marL="0" indent="0">
              <a:buNone/>
            </a:pPr>
            <a:endParaRPr lang="en-US" sz="3200" b="1" i="1" dirty="0">
              <a:solidFill>
                <a:schemeClr val="tx2">
                  <a:lumMod val="50000"/>
                </a:schemeClr>
              </a:solidFill>
              <a:latin typeface="Bookman Old Style" panose="02050604050505020204" pitchFamily="18" charset="0"/>
            </a:endParaRPr>
          </a:p>
          <a:p>
            <a:endParaRPr lang="en-US" sz="3200" b="1" i="1" dirty="0">
              <a:solidFill>
                <a:schemeClr val="tx2">
                  <a:lumMod val="50000"/>
                </a:schemeClr>
              </a:solidFill>
              <a:latin typeface="Bookman Old Style" panose="02050604050505020204" pitchFamily="18" charset="0"/>
            </a:endParaRPr>
          </a:p>
          <a:p>
            <a:endParaRPr lang="en-US" sz="3200" b="1" i="1" dirty="0">
              <a:solidFill>
                <a:schemeClr val="tx2">
                  <a:lumMod val="50000"/>
                </a:schemeClr>
              </a:solidFill>
              <a:latin typeface="Bookman Old Style" panose="02050604050505020204" pitchFamily="18" charset="0"/>
            </a:endParaRPr>
          </a:p>
          <a:p>
            <a:endParaRPr lang="en-US" sz="3200" b="1" i="1" dirty="0">
              <a:solidFill>
                <a:schemeClr val="tx2">
                  <a:lumMod val="50000"/>
                </a:schemeClr>
              </a:solidFill>
              <a:latin typeface="Bookman Old Style" panose="02050604050505020204" pitchFamily="18" charset="0"/>
            </a:endParaRPr>
          </a:p>
          <a:p>
            <a:endParaRPr lang="en-US" sz="3200" b="1" i="1" dirty="0">
              <a:solidFill>
                <a:schemeClr val="tx2">
                  <a:lumMod val="50000"/>
                </a:schemeClr>
              </a:solidFill>
              <a:latin typeface="Bookman Old Style" panose="02050604050505020204" pitchFamily="18" charset="0"/>
            </a:endParaRPr>
          </a:p>
        </p:txBody>
      </p:sp>
      <p:pic>
        <p:nvPicPr>
          <p:cNvPr id="20" name="Picture 19" descr="Diagram&#10;&#10;Description automatically generated">
            <a:extLst>
              <a:ext uri="{FF2B5EF4-FFF2-40B4-BE49-F238E27FC236}">
                <a16:creationId xmlns:a16="http://schemas.microsoft.com/office/drawing/2014/main" id="{FD85D618-CE2A-574F-901A-25AD642446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5978" y="5000697"/>
            <a:ext cx="1665926" cy="1636294"/>
          </a:xfrm>
          <a:prstGeom prst="ellipse">
            <a:avLst/>
          </a:prstGeom>
        </p:spPr>
      </p:pic>
    </p:spTree>
    <p:extLst>
      <p:ext uri="{BB962C8B-B14F-4D97-AF65-F5344CB8AC3E}">
        <p14:creationId xmlns:p14="http://schemas.microsoft.com/office/powerpoint/2010/main" val="1908519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019A-7A3D-4982-888B-02F7C3CDFB67}"/>
              </a:ext>
            </a:extLst>
          </p:cNvPr>
          <p:cNvSpPr>
            <a:spLocks noGrp="1"/>
          </p:cNvSpPr>
          <p:nvPr>
            <p:ph type="title"/>
          </p:nvPr>
        </p:nvSpPr>
        <p:spPr/>
        <p:txBody>
          <a:bodyPr/>
          <a:lstStyle/>
          <a:p>
            <a:r>
              <a:rPr lang="en-US" dirty="0"/>
              <a:t>Log Roll Technique </a:t>
            </a:r>
          </a:p>
        </p:txBody>
      </p:sp>
      <p:sp>
        <p:nvSpPr>
          <p:cNvPr id="7" name="Date Placeholder 6">
            <a:extLst>
              <a:ext uri="{FF2B5EF4-FFF2-40B4-BE49-F238E27FC236}">
                <a16:creationId xmlns:a16="http://schemas.microsoft.com/office/drawing/2014/main" id="{BA05C35B-8EBA-4544-952E-2E33731ADADF}"/>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1C002E71-3F7B-4C44-84D6-DE5C17A06BBF}"/>
              </a:ext>
            </a:extLst>
          </p:cNvPr>
          <p:cNvSpPr>
            <a:spLocks noGrp="1"/>
          </p:cNvSpPr>
          <p:nvPr>
            <p:ph type="sldNum" sz="quarter" idx="11"/>
          </p:nvPr>
        </p:nvSpPr>
        <p:spPr/>
        <p:txBody>
          <a:bodyPr/>
          <a:lstStyle/>
          <a:p>
            <a:fld id="{37B4140B-C840-984B-AE95-429F0F12176B}" type="slidenum">
              <a:rPr lang="en-US" smtClean="0"/>
              <a:pPr/>
              <a:t>12</a:t>
            </a:fld>
            <a:endParaRPr lang="en-US" dirty="0"/>
          </a:p>
        </p:txBody>
      </p:sp>
      <p:pic>
        <p:nvPicPr>
          <p:cNvPr id="9" name="Online Media 8" title="Log Roll Technique">
            <a:hlinkClick r:id="" action="ppaction://media"/>
            <a:extLst>
              <a:ext uri="{FF2B5EF4-FFF2-40B4-BE49-F238E27FC236}">
                <a16:creationId xmlns:a16="http://schemas.microsoft.com/office/drawing/2014/main" id="{31AD695F-73AD-4791-8D5B-C37DC56F384B}"/>
              </a:ext>
            </a:extLst>
          </p:cNvPr>
          <p:cNvPicPr>
            <a:picLocks noRot="1" noChangeAspect="1"/>
          </p:cNvPicPr>
          <p:nvPr>
            <a:videoFile r:link="rId1"/>
          </p:nvPr>
        </p:nvPicPr>
        <p:blipFill>
          <a:blip r:embed="rId4"/>
          <a:stretch>
            <a:fillRect/>
          </a:stretch>
        </p:blipFill>
        <p:spPr>
          <a:xfrm>
            <a:off x="709421" y="1170933"/>
            <a:ext cx="9194600" cy="5194949"/>
          </a:xfrm>
          <a:prstGeom prst="rect">
            <a:avLst/>
          </a:prstGeom>
        </p:spPr>
      </p:pic>
    </p:spTree>
    <p:extLst>
      <p:ext uri="{BB962C8B-B14F-4D97-AF65-F5344CB8AC3E}">
        <p14:creationId xmlns:p14="http://schemas.microsoft.com/office/powerpoint/2010/main" val="63846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019A-7A3D-4982-888B-02F7C3CDFB67}"/>
              </a:ext>
            </a:extLst>
          </p:cNvPr>
          <p:cNvSpPr>
            <a:spLocks noGrp="1"/>
          </p:cNvSpPr>
          <p:nvPr>
            <p:ph type="title"/>
          </p:nvPr>
        </p:nvSpPr>
        <p:spPr/>
        <p:txBody>
          <a:bodyPr/>
          <a:lstStyle/>
          <a:p>
            <a:r>
              <a:rPr lang="en-US" dirty="0"/>
              <a:t>Getting up from the floor</a:t>
            </a:r>
          </a:p>
        </p:txBody>
      </p:sp>
      <p:sp>
        <p:nvSpPr>
          <p:cNvPr id="7" name="Date Placeholder 6">
            <a:extLst>
              <a:ext uri="{FF2B5EF4-FFF2-40B4-BE49-F238E27FC236}">
                <a16:creationId xmlns:a16="http://schemas.microsoft.com/office/drawing/2014/main" id="{BA05C35B-8EBA-4544-952E-2E33731ADADF}"/>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1C002E71-3F7B-4C44-84D6-DE5C17A06BBF}"/>
              </a:ext>
            </a:extLst>
          </p:cNvPr>
          <p:cNvSpPr>
            <a:spLocks noGrp="1"/>
          </p:cNvSpPr>
          <p:nvPr>
            <p:ph type="sldNum" sz="quarter" idx="11"/>
          </p:nvPr>
        </p:nvSpPr>
        <p:spPr/>
        <p:txBody>
          <a:bodyPr/>
          <a:lstStyle/>
          <a:p>
            <a:fld id="{37B4140B-C840-984B-AE95-429F0F12176B}" type="slidenum">
              <a:rPr lang="en-US" smtClean="0"/>
              <a:pPr/>
              <a:t>13</a:t>
            </a:fld>
            <a:endParaRPr lang="en-US" dirty="0"/>
          </a:p>
        </p:txBody>
      </p:sp>
      <p:pic>
        <p:nvPicPr>
          <p:cNvPr id="12" name="Online Media 11" title="CRR- Falls/ Getting Up">
            <a:hlinkClick r:id="" action="ppaction://media"/>
            <a:extLst>
              <a:ext uri="{FF2B5EF4-FFF2-40B4-BE49-F238E27FC236}">
                <a16:creationId xmlns:a16="http://schemas.microsoft.com/office/drawing/2014/main" id="{F6D1B305-2A59-80CB-A1FC-CE14488CE0BB}"/>
              </a:ext>
            </a:extLst>
          </p:cNvPr>
          <p:cNvPicPr>
            <a:picLocks noRot="1" noChangeAspect="1"/>
          </p:cNvPicPr>
          <p:nvPr>
            <a:videoFile r:link="rId1"/>
          </p:nvPr>
        </p:nvPicPr>
        <p:blipFill>
          <a:blip r:embed="rId4"/>
          <a:stretch>
            <a:fillRect/>
          </a:stretch>
        </p:blipFill>
        <p:spPr>
          <a:xfrm>
            <a:off x="417688" y="1155630"/>
            <a:ext cx="9132937" cy="5144646"/>
          </a:xfrm>
          <a:prstGeom prst="rect">
            <a:avLst/>
          </a:prstGeom>
        </p:spPr>
      </p:pic>
    </p:spTree>
    <p:extLst>
      <p:ext uri="{BB962C8B-B14F-4D97-AF65-F5344CB8AC3E}">
        <p14:creationId xmlns:p14="http://schemas.microsoft.com/office/powerpoint/2010/main" val="259604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36DA214-0B32-1A4C-9C84-F9A2076D0929}"/>
              </a:ext>
            </a:extLst>
          </p:cNvPr>
          <p:cNvSpPr>
            <a:spLocks noGrp="1"/>
          </p:cNvSpPr>
          <p:nvPr>
            <p:ph type="dt" sz="half" idx="2"/>
          </p:nvPr>
        </p:nvSpPr>
        <p:spPr/>
        <p:txBody>
          <a:bodyPr/>
          <a:lstStyle/>
          <a:p>
            <a:pPr fontAlgn="base"/>
            <a:r>
              <a:rPr lang="en-US"/>
              <a:t>© South Metro Fire Rescue. All rights reserved.</a:t>
            </a:r>
            <a:endParaRPr lang="en-US" dirty="0"/>
          </a:p>
        </p:txBody>
      </p:sp>
      <p:sp>
        <p:nvSpPr>
          <p:cNvPr id="9" name="Slide Number Placeholder 8">
            <a:extLst>
              <a:ext uri="{FF2B5EF4-FFF2-40B4-BE49-F238E27FC236}">
                <a16:creationId xmlns:a16="http://schemas.microsoft.com/office/drawing/2014/main" id="{3E7F6D2A-AC39-3949-8B4A-51F2B2A63B2C}"/>
              </a:ext>
            </a:extLst>
          </p:cNvPr>
          <p:cNvSpPr>
            <a:spLocks noGrp="1"/>
          </p:cNvSpPr>
          <p:nvPr>
            <p:ph type="sldNum" sz="quarter" idx="4"/>
          </p:nvPr>
        </p:nvSpPr>
        <p:spPr/>
        <p:txBody>
          <a:bodyPr/>
          <a:lstStyle/>
          <a:p>
            <a:fld id="{37B4140B-C840-984B-AE95-429F0F12176B}" type="slidenum">
              <a:rPr lang="en-US" smtClean="0"/>
              <a:pPr/>
              <a:t>14</a:t>
            </a:fld>
            <a:endParaRPr lang="en-US" dirty="0"/>
          </a:p>
        </p:txBody>
      </p:sp>
      <p:sp>
        <p:nvSpPr>
          <p:cNvPr id="2" name="Rectangle 1">
            <a:extLst>
              <a:ext uri="{FF2B5EF4-FFF2-40B4-BE49-F238E27FC236}">
                <a16:creationId xmlns:a16="http://schemas.microsoft.com/office/drawing/2014/main" id="{5A434451-267A-0649-83A8-A46FFD6B4B1E}"/>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a:extLst>
              <a:ext uri="{FF2B5EF4-FFF2-40B4-BE49-F238E27FC236}">
                <a16:creationId xmlns:a16="http://schemas.microsoft.com/office/drawing/2014/main" id="{71CCE7E8-59BC-704B-842E-52E6716194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406"/>
          <a:stretch/>
        </p:blipFill>
        <p:spPr>
          <a:xfrm>
            <a:off x="497839" y="127061"/>
            <a:ext cx="11393777" cy="6603878"/>
          </a:xfrm>
          <a:prstGeom prst="rect">
            <a:avLst/>
          </a:prstGeom>
        </p:spPr>
      </p:pic>
      <p:grpSp>
        <p:nvGrpSpPr>
          <p:cNvPr id="14" name="Group 13">
            <a:extLst>
              <a:ext uri="{FF2B5EF4-FFF2-40B4-BE49-F238E27FC236}">
                <a16:creationId xmlns:a16="http://schemas.microsoft.com/office/drawing/2014/main" id="{2CB01479-0227-3C47-B189-0118288B90E5}"/>
              </a:ext>
            </a:extLst>
          </p:cNvPr>
          <p:cNvGrpSpPr/>
          <p:nvPr/>
        </p:nvGrpSpPr>
        <p:grpSpPr>
          <a:xfrm>
            <a:off x="8946178" y="5354278"/>
            <a:ext cx="2885621" cy="1261274"/>
            <a:chOff x="8429786" y="4806788"/>
            <a:chExt cx="3329166" cy="1455143"/>
          </a:xfrm>
        </p:grpSpPr>
        <p:pic>
          <p:nvPicPr>
            <p:cNvPr id="15" name="Picture 14" descr="Diagram&#10;&#10;Description automatically generated">
              <a:extLst>
                <a:ext uri="{FF2B5EF4-FFF2-40B4-BE49-F238E27FC236}">
                  <a16:creationId xmlns:a16="http://schemas.microsoft.com/office/drawing/2014/main" id="{CDF3A9F2-9609-7B45-BF8C-BDCE05D09A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16" name="Picture 15" descr="Logo, company name&#10;&#10;Description automatically generated">
              <a:extLst>
                <a:ext uri="{FF2B5EF4-FFF2-40B4-BE49-F238E27FC236}">
                  <a16:creationId xmlns:a16="http://schemas.microsoft.com/office/drawing/2014/main" id="{6253353B-184D-EC4F-92F9-F8F910BBD3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3921953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85E7256-546A-E64F-A69C-3DE033EFB55A}"/>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A71561-94D9-924B-BDDA-A2E7F15F3F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1857369" cy="6968580"/>
          </a:xfrm>
          <a:prstGeom prst="rect">
            <a:avLst/>
          </a:prstGeom>
        </p:spPr>
      </p:pic>
    </p:spTree>
    <p:extLst>
      <p:ext uri="{BB962C8B-B14F-4D97-AF65-F5344CB8AC3E}">
        <p14:creationId xmlns:p14="http://schemas.microsoft.com/office/powerpoint/2010/main" val="3099680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E190D-1655-1A42-B5A3-8AAD801A844F}"/>
              </a:ext>
            </a:extLst>
          </p:cNvPr>
          <p:cNvSpPr>
            <a:spLocks noGrp="1"/>
          </p:cNvSpPr>
          <p:nvPr>
            <p:ph type="title"/>
          </p:nvPr>
        </p:nvSpPr>
        <p:spPr/>
        <p:txBody>
          <a:bodyPr/>
          <a:lstStyle/>
          <a:p>
            <a:r>
              <a:rPr lang="en-US" dirty="0"/>
              <a:t>Deaths from Falls 2018</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2"/>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4"/>
          </p:nvPr>
        </p:nvSpPr>
        <p:spPr/>
        <p:txBody>
          <a:bodyPr/>
          <a:lstStyle/>
          <a:p>
            <a:fld id="{37B4140B-C840-984B-AE95-429F0F12176B}" type="slidenum">
              <a:rPr lang="en-US" smtClean="0"/>
              <a:pPr/>
              <a:t>16</a:t>
            </a:fld>
            <a:endParaRPr lang="en-US" dirty="0"/>
          </a:p>
        </p:txBody>
      </p:sp>
      <p:pic>
        <p:nvPicPr>
          <p:cNvPr id="11" name="Picture 10" descr="A screenshot of a video game&#10;&#10;Description automatically generated with medium confidence">
            <a:extLst>
              <a:ext uri="{FF2B5EF4-FFF2-40B4-BE49-F238E27FC236}">
                <a16:creationId xmlns:a16="http://schemas.microsoft.com/office/drawing/2014/main" id="{9EA4DDA3-B58F-9A4A-A2F7-CE5027CF84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089" y="1245620"/>
            <a:ext cx="10613561" cy="4947935"/>
          </a:xfrm>
          <a:prstGeom prst="rect">
            <a:avLst/>
          </a:prstGeom>
        </p:spPr>
      </p:pic>
      <p:pic>
        <p:nvPicPr>
          <p:cNvPr id="12" name="Picture 11" descr="Diagram&#10;&#10;Description automatically generated">
            <a:extLst>
              <a:ext uri="{FF2B5EF4-FFF2-40B4-BE49-F238E27FC236}">
                <a16:creationId xmlns:a16="http://schemas.microsoft.com/office/drawing/2014/main" id="{83BB7CF9-A7C6-4245-8681-A131E03AA9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Tree>
    <p:extLst>
      <p:ext uri="{BB962C8B-B14F-4D97-AF65-F5344CB8AC3E}">
        <p14:creationId xmlns:p14="http://schemas.microsoft.com/office/powerpoint/2010/main" val="333501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FED407C-73EB-5A43-B0E6-5D3244AAF445}"/>
              </a:ext>
            </a:extLst>
          </p:cNvPr>
          <p:cNvSpPr txBox="1">
            <a:spLocks/>
          </p:cNvSpPr>
          <p:nvPr/>
        </p:nvSpPr>
        <p:spPr>
          <a:xfrm>
            <a:off x="198782" y="1"/>
            <a:ext cx="11156605" cy="1043940"/>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dirty="0"/>
              <a:t>Annie’s Story</a:t>
            </a:r>
          </a:p>
        </p:txBody>
      </p:sp>
      <p:sp>
        <p:nvSpPr>
          <p:cNvPr id="11" name="Date Placeholder 6">
            <a:extLst>
              <a:ext uri="{FF2B5EF4-FFF2-40B4-BE49-F238E27FC236}">
                <a16:creationId xmlns:a16="http://schemas.microsoft.com/office/drawing/2014/main" id="{80B39800-996A-9D43-953B-159577E6DDA9}"/>
              </a:ext>
            </a:extLst>
          </p:cNvPr>
          <p:cNvSpPr>
            <a:spLocks noGrp="1"/>
          </p:cNvSpPr>
          <p:nvPr>
            <p:ph type="dt" sz="half" idx="10"/>
          </p:nvPr>
        </p:nvSpPr>
        <p:spPr>
          <a:xfrm>
            <a:off x="198783" y="6492875"/>
            <a:ext cx="5334000" cy="288235"/>
          </a:xfrm>
        </p:spPr>
        <p:txBody>
          <a:bodyPr/>
          <a:lstStyle/>
          <a:p>
            <a:pPr fontAlgn="base"/>
            <a:r>
              <a:rPr lang="en-US"/>
              <a:t>© South Metro Fire Rescue. All rights reserved.</a:t>
            </a:r>
            <a:endParaRPr lang="en-US" dirty="0"/>
          </a:p>
        </p:txBody>
      </p:sp>
      <p:sp>
        <p:nvSpPr>
          <p:cNvPr id="12" name="Slide Number Placeholder 7">
            <a:extLst>
              <a:ext uri="{FF2B5EF4-FFF2-40B4-BE49-F238E27FC236}">
                <a16:creationId xmlns:a16="http://schemas.microsoft.com/office/drawing/2014/main" id="{CF3713CA-CCEB-B54C-9F75-125DF1C8958A}"/>
              </a:ext>
            </a:extLst>
          </p:cNvPr>
          <p:cNvSpPr>
            <a:spLocks noGrp="1"/>
          </p:cNvSpPr>
          <p:nvPr>
            <p:ph type="sldNum" sz="quarter" idx="11"/>
          </p:nvPr>
        </p:nvSpPr>
        <p:spPr>
          <a:xfrm>
            <a:off x="9180444" y="6492874"/>
            <a:ext cx="2812773" cy="288235"/>
          </a:xfrm>
        </p:spPr>
        <p:txBody>
          <a:bodyPr/>
          <a:lstStyle/>
          <a:p>
            <a:fld id="{37B4140B-C840-984B-AE95-429F0F12176B}" type="slidenum">
              <a:rPr lang="en-US" smtClean="0"/>
              <a:pPr/>
              <a:t>17</a:t>
            </a:fld>
            <a:endParaRPr lang="en-US" dirty="0"/>
          </a:p>
        </p:txBody>
      </p:sp>
      <p:sp>
        <p:nvSpPr>
          <p:cNvPr id="17" name="Content Placeholder 64">
            <a:extLst>
              <a:ext uri="{FF2B5EF4-FFF2-40B4-BE49-F238E27FC236}">
                <a16:creationId xmlns:a16="http://schemas.microsoft.com/office/drawing/2014/main" id="{67022D51-E0B4-904C-8668-A2D2F68DCF0D}"/>
              </a:ext>
            </a:extLst>
          </p:cNvPr>
          <p:cNvSpPr txBox="1">
            <a:spLocks/>
          </p:cNvSpPr>
          <p:nvPr/>
        </p:nvSpPr>
        <p:spPr>
          <a:xfrm>
            <a:off x="966639" y="1476116"/>
            <a:ext cx="5981197" cy="501675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tx2">
                    <a:lumMod val="50000"/>
                  </a:schemeClr>
                </a:solidFill>
                <a:latin typeface="Bookman Old Style" panose="02050604050505020204" pitchFamily="18" charset="0"/>
              </a:rPr>
              <a:t>I fell getting off the bus, coming down the steps, I think I missed a step. I fell in the street, stepping off the curb.”</a:t>
            </a:r>
          </a:p>
          <a:p>
            <a:pPr marL="0" indent="0">
              <a:buNone/>
            </a:pPr>
            <a:r>
              <a:rPr lang="en-US" b="1" dirty="0">
                <a:solidFill>
                  <a:schemeClr val="tx2">
                    <a:lumMod val="50000"/>
                  </a:schemeClr>
                </a:solidFill>
                <a:latin typeface="Bookman Old Style" panose="02050604050505020204" pitchFamily="18" charset="0"/>
              </a:rPr>
              <a:t>That fall was scary. Those falls, I believe were due to my glasses. At the time, I had bifocals. They said I would get used to them, but no, I did not. I now have three pairs of glasses: regular-distance glasses, sunglasses, and reading glasses.”</a:t>
            </a:r>
          </a:p>
        </p:txBody>
      </p:sp>
      <p:sp>
        <p:nvSpPr>
          <p:cNvPr id="18" name="TextBox 17">
            <a:extLst>
              <a:ext uri="{FF2B5EF4-FFF2-40B4-BE49-F238E27FC236}">
                <a16:creationId xmlns:a16="http://schemas.microsoft.com/office/drawing/2014/main" id="{C6F1C781-79FE-B440-9AE1-72C1D1E379DF}"/>
              </a:ext>
            </a:extLst>
          </p:cNvPr>
          <p:cNvSpPr txBox="1"/>
          <p:nvPr/>
        </p:nvSpPr>
        <p:spPr>
          <a:xfrm>
            <a:off x="198782" y="1218786"/>
            <a:ext cx="1015409" cy="1311128"/>
          </a:xfrm>
          <a:prstGeom prst="rect">
            <a:avLst/>
          </a:prstGeom>
          <a:noFill/>
        </p:spPr>
        <p:txBody>
          <a:bodyPr wrap="square">
            <a:spAutoFit/>
          </a:bodyPr>
          <a:lstStyle/>
          <a:p>
            <a:pPr>
              <a:lnSpc>
                <a:spcPct val="90000"/>
              </a:lnSpc>
              <a:spcBef>
                <a:spcPts val="1000"/>
              </a:spcBef>
            </a:pPr>
            <a:r>
              <a:rPr lang="en-US" sz="8800" b="1" i="1" dirty="0">
                <a:solidFill>
                  <a:schemeClr val="accent3"/>
                </a:solidFill>
                <a:latin typeface="Bookman Old Style" panose="02050604050505020204" pitchFamily="18" charset="0"/>
              </a:rPr>
              <a:t>“</a:t>
            </a:r>
          </a:p>
        </p:txBody>
      </p:sp>
      <p:pic>
        <p:nvPicPr>
          <p:cNvPr id="21" name="Picture 20">
            <a:extLst>
              <a:ext uri="{FF2B5EF4-FFF2-40B4-BE49-F238E27FC236}">
                <a16:creationId xmlns:a16="http://schemas.microsoft.com/office/drawing/2014/main" id="{58B2E622-FF2A-A143-8B43-05455559C59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906580" y="0"/>
            <a:ext cx="5288340" cy="404932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ln w="57150">
            <a:solidFill>
              <a:schemeClr val="bg1"/>
            </a:solidFill>
          </a:ln>
        </p:spPr>
      </p:pic>
      <p:grpSp>
        <p:nvGrpSpPr>
          <p:cNvPr id="22" name="Group 21">
            <a:extLst>
              <a:ext uri="{FF2B5EF4-FFF2-40B4-BE49-F238E27FC236}">
                <a16:creationId xmlns:a16="http://schemas.microsoft.com/office/drawing/2014/main" id="{49C52284-E77C-A047-ABB8-EF4E10FFEE6D}"/>
              </a:ext>
            </a:extLst>
          </p:cNvPr>
          <p:cNvGrpSpPr/>
          <p:nvPr/>
        </p:nvGrpSpPr>
        <p:grpSpPr>
          <a:xfrm>
            <a:off x="8946178" y="4960991"/>
            <a:ext cx="2885621" cy="1261274"/>
            <a:chOff x="8429786" y="4806788"/>
            <a:chExt cx="3329166" cy="1455143"/>
          </a:xfrm>
        </p:grpSpPr>
        <p:pic>
          <p:nvPicPr>
            <p:cNvPr id="23" name="Picture 22" descr="Diagram&#10;&#10;Description automatically generated">
              <a:extLst>
                <a:ext uri="{FF2B5EF4-FFF2-40B4-BE49-F238E27FC236}">
                  <a16:creationId xmlns:a16="http://schemas.microsoft.com/office/drawing/2014/main" id="{A55BF4C8-43F3-6E45-B342-4F17AC80D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4" name="Picture 23" descr="Logo, company name&#10;&#10;Description automatically generated">
              <a:extLst>
                <a:ext uri="{FF2B5EF4-FFF2-40B4-BE49-F238E27FC236}">
                  <a16:creationId xmlns:a16="http://schemas.microsoft.com/office/drawing/2014/main" id="{ECB3009E-C7A3-7E4A-A061-B7CD95DBEB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182466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71E985-5621-B644-9C78-1020884C8B02}"/>
              </a:ext>
            </a:extLst>
          </p:cNvPr>
          <p:cNvSpPr/>
          <p:nvPr/>
        </p:nvSpPr>
        <p:spPr>
          <a:xfrm>
            <a:off x="0" y="2193766"/>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79E86AF-594C-8E4F-AB16-C27D1120FCBA}"/>
              </a:ext>
            </a:extLst>
          </p:cNvPr>
          <p:cNvSpPr/>
          <p:nvPr/>
        </p:nvSpPr>
        <p:spPr>
          <a:xfrm>
            <a:off x="0" y="0"/>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6">
            <a:extLst>
              <a:ext uri="{FF2B5EF4-FFF2-40B4-BE49-F238E27FC236}">
                <a16:creationId xmlns:a16="http://schemas.microsoft.com/office/drawing/2014/main" id="{60710C12-C83F-4C43-93E3-BAC1BBC7C2BC}"/>
              </a:ext>
            </a:extLst>
          </p:cNvPr>
          <p:cNvSpPr>
            <a:spLocks noGrp="1"/>
          </p:cNvSpPr>
          <p:nvPr>
            <p:ph type="title"/>
          </p:nvPr>
        </p:nvSpPr>
        <p:spPr>
          <a:xfrm>
            <a:off x="444573" y="0"/>
            <a:ext cx="5638138" cy="1996439"/>
          </a:xfrm>
        </p:spPr>
        <p:txBody>
          <a:bodyPr>
            <a:normAutofit/>
          </a:bodyPr>
          <a:lstStyle/>
          <a:p>
            <a:r>
              <a:rPr lang="en-US" sz="4400" dirty="0"/>
              <a:t>Vision + Fall Risk</a:t>
            </a:r>
          </a:p>
        </p:txBody>
      </p:sp>
      <p:sp>
        <p:nvSpPr>
          <p:cNvPr id="33" name="Date Placeholder 14">
            <a:extLst>
              <a:ext uri="{FF2B5EF4-FFF2-40B4-BE49-F238E27FC236}">
                <a16:creationId xmlns:a16="http://schemas.microsoft.com/office/drawing/2014/main" id="{9101F332-3A40-3646-9C5A-60309B7B9798}"/>
              </a:ext>
            </a:extLst>
          </p:cNvPr>
          <p:cNvSpPr>
            <a:spLocks noGrp="1"/>
          </p:cNvSpPr>
          <p:nvPr>
            <p:ph type="dt" sz="half" idx="10"/>
          </p:nvPr>
        </p:nvSpPr>
        <p:spPr>
          <a:xfrm>
            <a:off x="198783" y="6492875"/>
            <a:ext cx="5334000" cy="288235"/>
          </a:xfrm>
        </p:spPr>
        <p:txBody>
          <a:bodyPr/>
          <a:lstStyle/>
          <a:p>
            <a:pPr fontAlgn="base"/>
            <a:r>
              <a:rPr lang="en-US"/>
              <a:t>© South Metro Fire Rescue. All rights reserved.</a:t>
            </a:r>
            <a:endParaRPr lang="en-US" dirty="0"/>
          </a:p>
        </p:txBody>
      </p:sp>
      <p:sp>
        <p:nvSpPr>
          <p:cNvPr id="34" name="Slide Number Placeholder 15">
            <a:extLst>
              <a:ext uri="{FF2B5EF4-FFF2-40B4-BE49-F238E27FC236}">
                <a16:creationId xmlns:a16="http://schemas.microsoft.com/office/drawing/2014/main" id="{8CDD8DD6-4B7C-8D41-AC8C-BAC71041A918}"/>
              </a:ext>
            </a:extLst>
          </p:cNvPr>
          <p:cNvSpPr>
            <a:spLocks noGrp="1"/>
          </p:cNvSpPr>
          <p:nvPr>
            <p:ph type="sldNum" sz="quarter" idx="11"/>
          </p:nvPr>
        </p:nvSpPr>
        <p:spPr>
          <a:xfrm>
            <a:off x="9180444" y="6492874"/>
            <a:ext cx="2812773" cy="288235"/>
          </a:xfrm>
        </p:spPr>
        <p:txBody>
          <a:bodyPr/>
          <a:lstStyle/>
          <a:p>
            <a:fld id="{37B4140B-C840-984B-AE95-429F0F12176B}" type="slidenum">
              <a:rPr lang="en-US" smtClean="0"/>
              <a:pPr/>
              <a:t>18</a:t>
            </a:fld>
            <a:endParaRPr lang="en-US" dirty="0"/>
          </a:p>
        </p:txBody>
      </p:sp>
      <p:pic>
        <p:nvPicPr>
          <p:cNvPr id="35" name="Picture 34" descr="Diagram&#10;&#10;Description automatically generated">
            <a:extLst>
              <a:ext uri="{FF2B5EF4-FFF2-40B4-BE49-F238E27FC236}">
                <a16:creationId xmlns:a16="http://schemas.microsoft.com/office/drawing/2014/main" id="{2622EFAB-EF5C-7D40-8C1F-5DE5FFB7D6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pic>
        <p:nvPicPr>
          <p:cNvPr id="36" name="Content Placeholder 6">
            <a:extLst>
              <a:ext uri="{FF2B5EF4-FFF2-40B4-BE49-F238E27FC236}">
                <a16:creationId xmlns:a16="http://schemas.microsoft.com/office/drawing/2014/main" id="{6BB5E8D6-2DAA-6C44-A64B-6A8A5CF32BC6}"/>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effectLst>
            <a:outerShdw blurRad="50800" dist="38100" dir="8100000" algn="tr" rotWithShape="0">
              <a:prstClr val="black">
                <a:alpha val="40000"/>
              </a:prstClr>
            </a:outerShdw>
          </a:effectLst>
        </p:spPr>
      </p:pic>
      <p:sp>
        <p:nvSpPr>
          <p:cNvPr id="37" name="Content Placeholder 2">
            <a:extLst>
              <a:ext uri="{FF2B5EF4-FFF2-40B4-BE49-F238E27FC236}">
                <a16:creationId xmlns:a16="http://schemas.microsoft.com/office/drawing/2014/main" id="{18D5FAF6-BFD5-8F43-8CAE-029CE1F96F67}"/>
              </a:ext>
            </a:extLst>
          </p:cNvPr>
          <p:cNvSpPr>
            <a:spLocks noGrp="1"/>
          </p:cNvSpPr>
          <p:nvPr>
            <p:ph sz="half" idx="2"/>
          </p:nvPr>
        </p:nvSpPr>
        <p:spPr>
          <a:xfrm>
            <a:off x="839788" y="2505075"/>
            <a:ext cx="5157787" cy="3684588"/>
          </a:xfrm>
        </p:spPr>
        <p:txBody>
          <a:bodyPr>
            <a:normAutofit/>
          </a:bodyPr>
          <a:lstStyle/>
          <a:p>
            <a:pPr marL="285750" indent="-285750"/>
            <a:r>
              <a:rPr lang="en-US" dirty="0">
                <a:latin typeface="Bookman Old Style" panose="02050604050505020204" pitchFamily="18" charset="0"/>
              </a:rPr>
              <a:t>Annual eye exams </a:t>
            </a:r>
          </a:p>
          <a:p>
            <a:pPr marL="285750" indent="-285750"/>
            <a:r>
              <a:rPr lang="en-US" dirty="0">
                <a:latin typeface="Bookman Old Style" panose="02050604050505020204" pitchFamily="18" charset="0"/>
              </a:rPr>
              <a:t>Encourage your loved one to wear their glasses</a:t>
            </a:r>
          </a:p>
          <a:p>
            <a:pPr marL="285750" indent="-285750"/>
            <a:r>
              <a:rPr lang="en-US" dirty="0">
                <a:latin typeface="Bookman Old Style" panose="02050604050505020204" pitchFamily="18" charset="0"/>
              </a:rPr>
              <a:t>Are tint-changing lenses </a:t>
            </a:r>
            <a:br>
              <a:rPr lang="en-US" dirty="0">
                <a:latin typeface="Bookman Old Style" panose="02050604050505020204" pitchFamily="18" charset="0"/>
              </a:rPr>
            </a:br>
            <a:r>
              <a:rPr lang="en-US" dirty="0">
                <a:latin typeface="Bookman Old Style" panose="02050604050505020204" pitchFamily="18" charset="0"/>
              </a:rPr>
              <a:t>&amp; bifocals safe?</a:t>
            </a:r>
          </a:p>
        </p:txBody>
      </p:sp>
      <p:sp>
        <p:nvSpPr>
          <p:cNvPr id="9" name="Oval 8">
            <a:extLst>
              <a:ext uri="{FF2B5EF4-FFF2-40B4-BE49-F238E27FC236}">
                <a16:creationId xmlns:a16="http://schemas.microsoft.com/office/drawing/2014/main" id="{EF6E3F20-B02C-8D45-8FA7-5124132CA198}"/>
              </a:ext>
            </a:extLst>
          </p:cNvPr>
          <p:cNvSpPr/>
          <p:nvPr/>
        </p:nvSpPr>
        <p:spPr>
          <a:xfrm>
            <a:off x="6096000" y="3618299"/>
            <a:ext cx="2547806" cy="26853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latin typeface="Bookman Old Style" panose="02050604050505020204" pitchFamily="18" charset="0"/>
              </a:rPr>
              <a:t>Safer Communities through Empowered Citizens</a:t>
            </a:r>
          </a:p>
        </p:txBody>
      </p:sp>
      <p:grpSp>
        <p:nvGrpSpPr>
          <p:cNvPr id="38" name="Group 37">
            <a:extLst>
              <a:ext uri="{FF2B5EF4-FFF2-40B4-BE49-F238E27FC236}">
                <a16:creationId xmlns:a16="http://schemas.microsoft.com/office/drawing/2014/main" id="{1A071008-507E-A743-AE18-D36F8B5275A0}"/>
              </a:ext>
            </a:extLst>
          </p:cNvPr>
          <p:cNvGrpSpPr/>
          <p:nvPr/>
        </p:nvGrpSpPr>
        <p:grpSpPr>
          <a:xfrm>
            <a:off x="8946178" y="4960991"/>
            <a:ext cx="2885621" cy="1261274"/>
            <a:chOff x="8429786" y="4806788"/>
            <a:chExt cx="3329166" cy="1455143"/>
          </a:xfrm>
        </p:grpSpPr>
        <p:pic>
          <p:nvPicPr>
            <p:cNvPr id="39" name="Picture 38" descr="Diagram&#10;&#10;Description automatically generated">
              <a:extLst>
                <a:ext uri="{FF2B5EF4-FFF2-40B4-BE49-F238E27FC236}">
                  <a16:creationId xmlns:a16="http://schemas.microsoft.com/office/drawing/2014/main" id="{8844EA71-3D00-2D44-AD45-E4183311D5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40" name="Picture 39" descr="Logo, company name&#10;&#10;Description automatically generated">
              <a:extLst>
                <a:ext uri="{FF2B5EF4-FFF2-40B4-BE49-F238E27FC236}">
                  <a16:creationId xmlns:a16="http://schemas.microsoft.com/office/drawing/2014/main" id="{EFC84D3C-F8B0-BA41-B17F-DC1EC2FEC5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243465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sz="2400" dirty="0">
                <a:cs typeface="Sanskrit Text" panose="02020503050405020304" pitchFamily="18" charset="0"/>
              </a:rPr>
              <a:t>What Can I Do If My Vision Impacts my Confidence on Stairs?</a:t>
            </a:r>
            <a:endParaRPr lang="en-US" sz="2400" dirty="0"/>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19</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pic>
        <p:nvPicPr>
          <p:cNvPr id="4" name="Online Media 3" title="Low Vision">
            <a:hlinkClick r:id="" action="ppaction://media"/>
            <a:extLst>
              <a:ext uri="{FF2B5EF4-FFF2-40B4-BE49-F238E27FC236}">
                <a16:creationId xmlns:a16="http://schemas.microsoft.com/office/drawing/2014/main" id="{117CAE20-0040-4413-A4F6-7D9FA5CB1ED6}"/>
              </a:ext>
            </a:extLst>
          </p:cNvPr>
          <p:cNvPicPr>
            <a:picLocks noRot="1" noChangeAspect="1"/>
          </p:cNvPicPr>
          <p:nvPr>
            <a:videoFile r:link="rId1"/>
          </p:nvPr>
        </p:nvPicPr>
        <p:blipFill>
          <a:blip r:embed="rId5"/>
          <a:stretch>
            <a:fillRect/>
          </a:stretch>
        </p:blipFill>
        <p:spPr>
          <a:xfrm>
            <a:off x="316745" y="1153793"/>
            <a:ext cx="9704776" cy="5483198"/>
          </a:xfrm>
          <a:prstGeom prst="rect">
            <a:avLst/>
          </a:prstGeom>
        </p:spPr>
      </p:pic>
    </p:spTree>
    <p:extLst>
      <p:ext uri="{BB962C8B-B14F-4D97-AF65-F5344CB8AC3E}">
        <p14:creationId xmlns:p14="http://schemas.microsoft.com/office/powerpoint/2010/main" val="6288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2C31F70-86E3-4A43-8251-E1F3FE28FBED}"/>
              </a:ext>
            </a:extLst>
          </p:cNvPr>
          <p:cNvSpPr>
            <a:spLocks noGrp="1"/>
          </p:cNvSpPr>
          <p:nvPr>
            <p:ph type="title"/>
          </p:nvPr>
        </p:nvSpPr>
        <p:spPr/>
        <p:txBody>
          <a:bodyPr>
            <a:normAutofit/>
          </a:bodyPr>
          <a:lstStyle/>
          <a:p>
            <a:r>
              <a:rPr lang="en-US" sz="2800" dirty="0"/>
              <a:t>Safer Communities through Empowered Citizens</a:t>
            </a:r>
          </a:p>
        </p:txBody>
      </p:sp>
      <p:sp>
        <p:nvSpPr>
          <p:cNvPr id="13" name="Date Placeholder 12">
            <a:extLst>
              <a:ext uri="{FF2B5EF4-FFF2-40B4-BE49-F238E27FC236}">
                <a16:creationId xmlns:a16="http://schemas.microsoft.com/office/drawing/2014/main" id="{CB63A435-DBA8-5A4C-8631-340EB4843C14}"/>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14" name="Slide Number Placeholder 13">
            <a:extLst>
              <a:ext uri="{FF2B5EF4-FFF2-40B4-BE49-F238E27FC236}">
                <a16:creationId xmlns:a16="http://schemas.microsoft.com/office/drawing/2014/main" id="{66141C33-347D-1240-8D6F-157C9ECCDD02}"/>
              </a:ext>
            </a:extLst>
          </p:cNvPr>
          <p:cNvSpPr>
            <a:spLocks noGrp="1"/>
          </p:cNvSpPr>
          <p:nvPr>
            <p:ph type="sldNum" sz="quarter" idx="4"/>
          </p:nvPr>
        </p:nvSpPr>
        <p:spPr/>
        <p:txBody>
          <a:bodyPr/>
          <a:lstStyle/>
          <a:p>
            <a:fld id="{37B4140B-C840-984B-AE95-429F0F12176B}" type="slidenum">
              <a:rPr lang="en-US" smtClean="0"/>
              <a:pPr/>
              <a:t>2</a:t>
            </a:fld>
            <a:endParaRPr lang="en-US" dirty="0"/>
          </a:p>
        </p:txBody>
      </p:sp>
      <p:grpSp>
        <p:nvGrpSpPr>
          <p:cNvPr id="2" name="Group 1">
            <a:extLst>
              <a:ext uri="{FF2B5EF4-FFF2-40B4-BE49-F238E27FC236}">
                <a16:creationId xmlns:a16="http://schemas.microsoft.com/office/drawing/2014/main" id="{00FB3A8B-30F4-044E-A615-18313D430717}"/>
              </a:ext>
            </a:extLst>
          </p:cNvPr>
          <p:cNvGrpSpPr>
            <a:grpSpLocks noChangeAspect="1"/>
          </p:cNvGrpSpPr>
          <p:nvPr/>
        </p:nvGrpSpPr>
        <p:grpSpPr>
          <a:xfrm>
            <a:off x="0" y="2239107"/>
            <a:ext cx="12208500" cy="2660237"/>
            <a:chOff x="-2021552" y="2169092"/>
            <a:chExt cx="15587761" cy="3396579"/>
          </a:xfrm>
        </p:grpSpPr>
        <p:pic>
          <p:nvPicPr>
            <p:cNvPr id="12" name="Picture 11">
              <a:extLst>
                <a:ext uri="{FF2B5EF4-FFF2-40B4-BE49-F238E27FC236}">
                  <a16:creationId xmlns:a16="http://schemas.microsoft.com/office/drawing/2014/main" id="{383FC69D-766C-194C-848D-3D6980F8917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t="8497" b="8497"/>
            <a:stretch/>
          </p:blipFill>
          <p:spPr>
            <a:xfrm>
              <a:off x="7441390" y="2175316"/>
              <a:ext cx="6124819" cy="3390355"/>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p:spPr>
        </p:pic>
        <p:pic>
          <p:nvPicPr>
            <p:cNvPr id="17" name="Picture 16">
              <a:extLst>
                <a:ext uri="{FF2B5EF4-FFF2-40B4-BE49-F238E27FC236}">
                  <a16:creationId xmlns:a16="http://schemas.microsoft.com/office/drawing/2014/main" id="{A295EDCE-4180-5643-A627-23448A5966B4}"/>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a:stretch/>
          </p:blipFill>
          <p:spPr>
            <a:xfrm>
              <a:off x="4128098" y="2358562"/>
              <a:ext cx="4527030" cy="3018019"/>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18" name="Picture 17">
              <a:extLst>
                <a:ext uri="{FF2B5EF4-FFF2-40B4-BE49-F238E27FC236}">
                  <a16:creationId xmlns:a16="http://schemas.microsoft.com/office/drawing/2014/main" id="{8BFA2C7C-7B1B-3145-9E23-1B173E6F94A6}"/>
                </a:ext>
              </a:extLst>
            </p:cNvPr>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70066" y="2170863"/>
              <a:ext cx="4599308" cy="3391732"/>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pic>
          <p:nvPicPr>
            <p:cNvPr id="20" name="Picture 19">
              <a:extLst>
                <a:ext uri="{FF2B5EF4-FFF2-40B4-BE49-F238E27FC236}">
                  <a16:creationId xmlns:a16="http://schemas.microsoft.com/office/drawing/2014/main" id="{2FEF3323-9EA1-B54E-B44F-FD754A0274DE}"/>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rcRect l="10534" r="10534"/>
            <a:stretch/>
          </p:blipFill>
          <p:spPr>
            <a:xfrm>
              <a:off x="-2021552" y="2169092"/>
              <a:ext cx="4017935" cy="3395274"/>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grpSp>
      <p:pic>
        <p:nvPicPr>
          <p:cNvPr id="19" name="Picture 18" descr="Diagram&#10;&#10;Description automatically generated">
            <a:extLst>
              <a:ext uri="{FF2B5EF4-FFF2-40B4-BE49-F238E27FC236}">
                <a16:creationId xmlns:a16="http://schemas.microsoft.com/office/drawing/2014/main" id="{73EBCF56-A636-EB40-A8ED-C8D68423C43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94985" y="4322609"/>
            <a:ext cx="1924819" cy="1890582"/>
          </a:xfrm>
          <a:prstGeom prst="ellipse">
            <a:avLst/>
          </a:prstGeom>
        </p:spPr>
      </p:pic>
    </p:spTree>
    <p:extLst>
      <p:ext uri="{BB962C8B-B14F-4D97-AF65-F5344CB8AC3E}">
        <p14:creationId xmlns:p14="http://schemas.microsoft.com/office/powerpoint/2010/main" val="210223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dirty="0"/>
              <a:t>Annie’s Story Cont’d. </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20</a:t>
            </a:fld>
            <a:endParaRPr lang="en-US" dirty="0"/>
          </a:p>
        </p:txBody>
      </p:sp>
      <p:pic>
        <p:nvPicPr>
          <p:cNvPr id="11" name="Picture 10">
            <a:extLst>
              <a:ext uri="{FF2B5EF4-FFF2-40B4-BE49-F238E27FC236}">
                <a16:creationId xmlns:a16="http://schemas.microsoft.com/office/drawing/2014/main" id="{86B9F4D0-8EB8-DC45-B12A-5FEF7440D6B8}"/>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906580" y="2"/>
            <a:ext cx="5288340" cy="4570182"/>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ln w="57150">
            <a:solidFill>
              <a:schemeClr val="bg1"/>
            </a:solidFill>
          </a:ln>
        </p:spPr>
      </p:pic>
      <p:sp>
        <p:nvSpPr>
          <p:cNvPr id="14" name="Content Placeholder 64">
            <a:extLst>
              <a:ext uri="{FF2B5EF4-FFF2-40B4-BE49-F238E27FC236}">
                <a16:creationId xmlns:a16="http://schemas.microsoft.com/office/drawing/2014/main" id="{45F2FA48-6D57-F743-9149-8A46A3E70B9F}"/>
              </a:ext>
            </a:extLst>
          </p:cNvPr>
          <p:cNvSpPr txBox="1">
            <a:spLocks/>
          </p:cNvSpPr>
          <p:nvPr/>
        </p:nvSpPr>
        <p:spPr>
          <a:xfrm>
            <a:off x="966640" y="1615641"/>
            <a:ext cx="5288340" cy="19848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i="1" dirty="0">
                <a:solidFill>
                  <a:schemeClr val="tx2">
                    <a:lumMod val="50000"/>
                  </a:schemeClr>
                </a:solidFill>
                <a:latin typeface="Bookman Old Style" panose="02050604050505020204" pitchFamily="18" charset="0"/>
              </a:rPr>
              <a:t>Most of my falls happened in the home, mostly in the bathroom... </a:t>
            </a:r>
          </a:p>
        </p:txBody>
      </p:sp>
      <p:sp>
        <p:nvSpPr>
          <p:cNvPr id="15" name="TextBox 14">
            <a:extLst>
              <a:ext uri="{FF2B5EF4-FFF2-40B4-BE49-F238E27FC236}">
                <a16:creationId xmlns:a16="http://schemas.microsoft.com/office/drawing/2014/main" id="{F23F046B-80A7-2B46-9EF5-212B19A8A7A8}"/>
              </a:ext>
            </a:extLst>
          </p:cNvPr>
          <p:cNvSpPr txBox="1"/>
          <p:nvPr/>
        </p:nvSpPr>
        <p:spPr>
          <a:xfrm>
            <a:off x="198782" y="1218786"/>
            <a:ext cx="1015409" cy="1311128"/>
          </a:xfrm>
          <a:prstGeom prst="rect">
            <a:avLst/>
          </a:prstGeom>
          <a:noFill/>
        </p:spPr>
        <p:txBody>
          <a:bodyPr wrap="square">
            <a:spAutoFit/>
          </a:bodyPr>
          <a:lstStyle/>
          <a:p>
            <a:pPr>
              <a:lnSpc>
                <a:spcPct val="90000"/>
              </a:lnSpc>
              <a:spcBef>
                <a:spcPts val="1000"/>
              </a:spcBef>
            </a:pPr>
            <a:r>
              <a:rPr lang="en-US" sz="8800" b="1" i="1" dirty="0">
                <a:solidFill>
                  <a:schemeClr val="accent3"/>
                </a:solidFill>
                <a:latin typeface="Bookman Old Style" panose="02050604050505020204" pitchFamily="18" charset="0"/>
              </a:rPr>
              <a:t>“</a:t>
            </a:r>
          </a:p>
        </p:txBody>
      </p:sp>
      <p:grpSp>
        <p:nvGrpSpPr>
          <p:cNvPr id="18" name="Group 17">
            <a:extLst>
              <a:ext uri="{FF2B5EF4-FFF2-40B4-BE49-F238E27FC236}">
                <a16:creationId xmlns:a16="http://schemas.microsoft.com/office/drawing/2014/main" id="{ABD1FA14-821B-8F4E-9FE4-9D05B209D258}"/>
              </a:ext>
            </a:extLst>
          </p:cNvPr>
          <p:cNvGrpSpPr/>
          <p:nvPr/>
        </p:nvGrpSpPr>
        <p:grpSpPr>
          <a:xfrm>
            <a:off x="8946178" y="4960991"/>
            <a:ext cx="2885621" cy="1261274"/>
            <a:chOff x="8429786" y="4806788"/>
            <a:chExt cx="3329166" cy="1455143"/>
          </a:xfrm>
        </p:grpSpPr>
        <p:pic>
          <p:nvPicPr>
            <p:cNvPr id="19" name="Picture 18" descr="Diagram&#10;&#10;Description automatically generated">
              <a:extLst>
                <a:ext uri="{FF2B5EF4-FFF2-40B4-BE49-F238E27FC236}">
                  <a16:creationId xmlns:a16="http://schemas.microsoft.com/office/drawing/2014/main" id="{9DE70B54-62D4-1F4D-8F6E-B3AFDC581F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0" name="Picture 19" descr="Logo, company name&#10;&#10;Description automatically generated">
              <a:extLst>
                <a:ext uri="{FF2B5EF4-FFF2-40B4-BE49-F238E27FC236}">
                  <a16:creationId xmlns:a16="http://schemas.microsoft.com/office/drawing/2014/main" id="{E38776E6-DFF4-C84F-96DF-608D2928BF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
        <p:nvSpPr>
          <p:cNvPr id="3" name="TextBox 2">
            <a:extLst>
              <a:ext uri="{FF2B5EF4-FFF2-40B4-BE49-F238E27FC236}">
                <a16:creationId xmlns:a16="http://schemas.microsoft.com/office/drawing/2014/main" id="{7B8B614A-C1A6-4D89-A477-8B20B6D183C4}"/>
              </a:ext>
            </a:extLst>
          </p:cNvPr>
          <p:cNvSpPr txBox="1"/>
          <p:nvPr/>
        </p:nvSpPr>
        <p:spPr>
          <a:xfrm>
            <a:off x="966640" y="3562351"/>
            <a:ext cx="5334000" cy="2862322"/>
          </a:xfrm>
          <a:prstGeom prst="rect">
            <a:avLst/>
          </a:prstGeom>
          <a:noFill/>
        </p:spPr>
        <p:txBody>
          <a:bodyPr wrap="square" rtlCol="0">
            <a:spAutoFit/>
          </a:bodyPr>
          <a:lstStyle/>
          <a:p>
            <a:r>
              <a:rPr kumimoji="0" lang="en-US" sz="3000" b="1" i="1" u="none" strike="noStrike" kern="1200" cap="none" spc="0" normalizeH="0" baseline="0" noProof="0" dirty="0">
                <a:ln>
                  <a:noFill/>
                </a:ln>
                <a:solidFill>
                  <a:srgbClr val="929599">
                    <a:lumMod val="50000"/>
                  </a:srgbClr>
                </a:solidFill>
                <a:effectLst/>
                <a:uLnTx/>
                <a:uFillTx/>
                <a:latin typeface="Bookman Old Style" panose="02050604050505020204" pitchFamily="18" charset="0"/>
                <a:ea typeface="+mn-ea"/>
                <a:cs typeface="+mn-cs"/>
              </a:rPr>
              <a:t>But those were due to, not so much tripping over stuff in the house, but due to being ill with cold/flu. I would become dizzy, get up, and fall.”</a:t>
            </a:r>
            <a:endParaRPr lang="en-US" dirty="0"/>
          </a:p>
        </p:txBody>
      </p:sp>
    </p:spTree>
    <p:extLst>
      <p:ext uri="{BB962C8B-B14F-4D97-AF65-F5344CB8AC3E}">
        <p14:creationId xmlns:p14="http://schemas.microsoft.com/office/powerpoint/2010/main" val="11851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E71E985-5621-B644-9C78-1020884C8B02}"/>
              </a:ext>
            </a:extLst>
          </p:cNvPr>
          <p:cNvSpPr/>
          <p:nvPr/>
        </p:nvSpPr>
        <p:spPr>
          <a:xfrm>
            <a:off x="0" y="2193766"/>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79E86AF-594C-8E4F-AB16-C27D1120FCBA}"/>
              </a:ext>
            </a:extLst>
          </p:cNvPr>
          <p:cNvSpPr/>
          <p:nvPr/>
        </p:nvSpPr>
        <p:spPr>
          <a:xfrm>
            <a:off x="0" y="0"/>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6">
            <a:extLst>
              <a:ext uri="{FF2B5EF4-FFF2-40B4-BE49-F238E27FC236}">
                <a16:creationId xmlns:a16="http://schemas.microsoft.com/office/drawing/2014/main" id="{60710C12-C83F-4C43-93E3-BAC1BBC7C2BC}"/>
              </a:ext>
            </a:extLst>
          </p:cNvPr>
          <p:cNvSpPr>
            <a:spLocks noGrp="1"/>
          </p:cNvSpPr>
          <p:nvPr>
            <p:ph type="title"/>
          </p:nvPr>
        </p:nvSpPr>
        <p:spPr>
          <a:xfrm>
            <a:off x="444573" y="0"/>
            <a:ext cx="5638138" cy="1996439"/>
          </a:xfrm>
        </p:spPr>
        <p:txBody>
          <a:bodyPr>
            <a:normAutofit/>
          </a:bodyPr>
          <a:lstStyle/>
          <a:p>
            <a:r>
              <a:rPr lang="en-US" sz="4400" dirty="0"/>
              <a:t>What Makes </a:t>
            </a:r>
            <a:br>
              <a:rPr lang="en-US" sz="4400" dirty="0"/>
            </a:br>
            <a:r>
              <a:rPr lang="en-US" sz="4400" dirty="0"/>
              <a:t>You Dizzy?</a:t>
            </a:r>
          </a:p>
        </p:txBody>
      </p:sp>
      <p:sp>
        <p:nvSpPr>
          <p:cNvPr id="33" name="Date Placeholder 14">
            <a:extLst>
              <a:ext uri="{FF2B5EF4-FFF2-40B4-BE49-F238E27FC236}">
                <a16:creationId xmlns:a16="http://schemas.microsoft.com/office/drawing/2014/main" id="{9101F332-3A40-3646-9C5A-60309B7B9798}"/>
              </a:ext>
            </a:extLst>
          </p:cNvPr>
          <p:cNvSpPr>
            <a:spLocks noGrp="1"/>
          </p:cNvSpPr>
          <p:nvPr>
            <p:ph type="dt" sz="half" idx="10"/>
          </p:nvPr>
        </p:nvSpPr>
        <p:spPr>
          <a:xfrm>
            <a:off x="198783" y="6492875"/>
            <a:ext cx="5334000" cy="288235"/>
          </a:xfrm>
        </p:spPr>
        <p:txBody>
          <a:bodyPr/>
          <a:lstStyle/>
          <a:p>
            <a:pPr fontAlgn="base"/>
            <a:r>
              <a:rPr lang="en-US"/>
              <a:t>© South Metro Fire Rescue. All rights reserved.</a:t>
            </a:r>
            <a:endParaRPr lang="en-US" dirty="0"/>
          </a:p>
        </p:txBody>
      </p:sp>
      <p:sp>
        <p:nvSpPr>
          <p:cNvPr id="34" name="Slide Number Placeholder 15">
            <a:extLst>
              <a:ext uri="{FF2B5EF4-FFF2-40B4-BE49-F238E27FC236}">
                <a16:creationId xmlns:a16="http://schemas.microsoft.com/office/drawing/2014/main" id="{8CDD8DD6-4B7C-8D41-AC8C-BAC71041A918}"/>
              </a:ext>
            </a:extLst>
          </p:cNvPr>
          <p:cNvSpPr>
            <a:spLocks noGrp="1"/>
          </p:cNvSpPr>
          <p:nvPr>
            <p:ph type="sldNum" sz="quarter" idx="11"/>
          </p:nvPr>
        </p:nvSpPr>
        <p:spPr>
          <a:xfrm>
            <a:off x="9180444" y="6492874"/>
            <a:ext cx="2812773" cy="288235"/>
          </a:xfrm>
        </p:spPr>
        <p:txBody>
          <a:bodyPr/>
          <a:lstStyle/>
          <a:p>
            <a:fld id="{37B4140B-C840-984B-AE95-429F0F12176B}" type="slidenum">
              <a:rPr lang="en-US" smtClean="0"/>
              <a:pPr/>
              <a:t>21</a:t>
            </a:fld>
            <a:endParaRPr lang="en-US" dirty="0"/>
          </a:p>
        </p:txBody>
      </p:sp>
      <p:pic>
        <p:nvPicPr>
          <p:cNvPr id="35" name="Picture 34" descr="Diagram&#10;&#10;Description automatically generated">
            <a:extLst>
              <a:ext uri="{FF2B5EF4-FFF2-40B4-BE49-F238E27FC236}">
                <a16:creationId xmlns:a16="http://schemas.microsoft.com/office/drawing/2014/main" id="{2622EFAB-EF5C-7D40-8C1F-5DE5FFB7D6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pic>
        <p:nvPicPr>
          <p:cNvPr id="36" name="Content Placeholder 6">
            <a:extLst>
              <a:ext uri="{FF2B5EF4-FFF2-40B4-BE49-F238E27FC236}">
                <a16:creationId xmlns:a16="http://schemas.microsoft.com/office/drawing/2014/main" id="{6BB5E8D6-2DAA-6C44-A64B-6A8A5CF32BC6}"/>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effectLst>
            <a:outerShdw blurRad="50800" dist="38100" dir="8100000" algn="tr" rotWithShape="0">
              <a:prstClr val="black">
                <a:alpha val="40000"/>
              </a:prstClr>
            </a:outerShdw>
          </a:effectLst>
        </p:spPr>
      </p:pic>
      <p:sp>
        <p:nvSpPr>
          <p:cNvPr id="37" name="Content Placeholder 2">
            <a:extLst>
              <a:ext uri="{FF2B5EF4-FFF2-40B4-BE49-F238E27FC236}">
                <a16:creationId xmlns:a16="http://schemas.microsoft.com/office/drawing/2014/main" id="{18D5FAF6-BFD5-8F43-8CAE-029CE1F96F67}"/>
              </a:ext>
            </a:extLst>
          </p:cNvPr>
          <p:cNvSpPr>
            <a:spLocks noGrp="1"/>
          </p:cNvSpPr>
          <p:nvPr>
            <p:ph sz="half" idx="2"/>
          </p:nvPr>
        </p:nvSpPr>
        <p:spPr>
          <a:xfrm>
            <a:off x="839788" y="2505075"/>
            <a:ext cx="5157787" cy="3684588"/>
          </a:xfrm>
        </p:spPr>
        <p:txBody>
          <a:bodyPr>
            <a:normAutofit/>
          </a:bodyPr>
          <a:lstStyle/>
          <a:p>
            <a:pPr marL="285750" indent="-285750"/>
            <a:r>
              <a:rPr lang="en-US" dirty="0">
                <a:latin typeface="Bookman Old Style" panose="02050604050505020204" pitchFamily="18" charset="0"/>
              </a:rPr>
              <a:t>Side effects of medication</a:t>
            </a:r>
          </a:p>
          <a:p>
            <a:pPr marL="285750" indent="-285750"/>
            <a:r>
              <a:rPr lang="en-US" dirty="0">
                <a:latin typeface="Bookman Old Style" panose="02050604050505020204" pitchFamily="18" charset="0"/>
              </a:rPr>
              <a:t>Low blood pressure </a:t>
            </a:r>
          </a:p>
          <a:p>
            <a:pPr marL="285750" indent="-285750"/>
            <a:r>
              <a:rPr lang="en-US" dirty="0">
                <a:latin typeface="Bookman Old Style" panose="02050604050505020204" pitchFamily="18" charset="0"/>
              </a:rPr>
              <a:t>Getting up too quickly </a:t>
            </a:r>
          </a:p>
          <a:p>
            <a:pPr marL="285750" indent="-285750"/>
            <a:r>
              <a:rPr lang="en-US" dirty="0">
                <a:latin typeface="Bookman Old Style" panose="02050604050505020204" pitchFamily="18" charset="0"/>
              </a:rPr>
              <a:t>Alcohol </a:t>
            </a:r>
          </a:p>
          <a:p>
            <a:pPr marL="285750" indent="-285750"/>
            <a:r>
              <a:rPr lang="en-US" dirty="0">
                <a:latin typeface="Bookman Old Style" panose="02050604050505020204" pitchFamily="18" charset="0"/>
              </a:rPr>
              <a:t>Dehydration</a:t>
            </a:r>
          </a:p>
          <a:p>
            <a:pPr marL="285750" indent="-285750"/>
            <a:r>
              <a:rPr lang="en-US" dirty="0">
                <a:latin typeface="Bookman Old Style" panose="02050604050505020204" pitchFamily="18" charset="0"/>
              </a:rPr>
              <a:t>Vestibular system </a:t>
            </a:r>
          </a:p>
          <a:p>
            <a:pPr marL="285750" indent="-285750"/>
            <a:r>
              <a:rPr lang="en-US" dirty="0">
                <a:latin typeface="Bookman Old Style" panose="02050604050505020204" pitchFamily="18" charset="0"/>
              </a:rPr>
              <a:t>Dizzy journal?</a:t>
            </a:r>
          </a:p>
          <a:p>
            <a:pPr marL="0" indent="0">
              <a:buNone/>
            </a:pPr>
            <a:endParaRPr lang="en-US" dirty="0"/>
          </a:p>
        </p:txBody>
      </p:sp>
      <p:sp>
        <p:nvSpPr>
          <p:cNvPr id="9" name="Oval 8">
            <a:extLst>
              <a:ext uri="{FF2B5EF4-FFF2-40B4-BE49-F238E27FC236}">
                <a16:creationId xmlns:a16="http://schemas.microsoft.com/office/drawing/2014/main" id="{EF6E3F20-B02C-8D45-8FA7-5124132CA198}"/>
              </a:ext>
            </a:extLst>
          </p:cNvPr>
          <p:cNvSpPr/>
          <p:nvPr/>
        </p:nvSpPr>
        <p:spPr>
          <a:xfrm>
            <a:off x="6096000" y="3618299"/>
            <a:ext cx="2547806" cy="26853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latin typeface="Bookman Old Style" panose="02050604050505020204" pitchFamily="18" charset="0"/>
              </a:rPr>
              <a:t>Safer Communities through Empowered Citizens</a:t>
            </a:r>
          </a:p>
        </p:txBody>
      </p:sp>
      <p:grpSp>
        <p:nvGrpSpPr>
          <p:cNvPr id="11" name="Group 10">
            <a:extLst>
              <a:ext uri="{FF2B5EF4-FFF2-40B4-BE49-F238E27FC236}">
                <a16:creationId xmlns:a16="http://schemas.microsoft.com/office/drawing/2014/main" id="{5F6DE654-FF93-1244-8148-B1F068C6EB50}"/>
              </a:ext>
            </a:extLst>
          </p:cNvPr>
          <p:cNvGrpSpPr/>
          <p:nvPr/>
        </p:nvGrpSpPr>
        <p:grpSpPr>
          <a:xfrm>
            <a:off x="8946178" y="260715"/>
            <a:ext cx="2885621" cy="1261274"/>
            <a:chOff x="8429786" y="4806788"/>
            <a:chExt cx="3329166" cy="1455143"/>
          </a:xfrm>
        </p:grpSpPr>
        <p:pic>
          <p:nvPicPr>
            <p:cNvPr id="12" name="Picture 11" descr="Diagram&#10;&#10;Description automatically generated">
              <a:extLst>
                <a:ext uri="{FF2B5EF4-FFF2-40B4-BE49-F238E27FC236}">
                  <a16:creationId xmlns:a16="http://schemas.microsoft.com/office/drawing/2014/main" id="{D2979707-FFC6-8D4A-8FE1-861EBC1FD3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13" name="Picture 12" descr="Logo, company name&#10;&#10;Description automatically generated">
              <a:extLst>
                <a:ext uri="{FF2B5EF4-FFF2-40B4-BE49-F238E27FC236}">
                  <a16:creationId xmlns:a16="http://schemas.microsoft.com/office/drawing/2014/main" id="{042F8A75-7099-E24F-A841-20886D2EC7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2160853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1860AB-74F2-1040-AD23-BCD8D8A6C6DC}"/>
              </a:ext>
            </a:extLst>
          </p:cNvPr>
          <p:cNvSpPr>
            <a:spLocks noGrp="1"/>
          </p:cNvSpPr>
          <p:nvPr>
            <p:ph type="title"/>
          </p:nvPr>
        </p:nvSpPr>
        <p:spPr/>
        <p:txBody>
          <a:bodyPr>
            <a:normAutofit/>
          </a:bodyPr>
          <a:lstStyle/>
          <a:p>
            <a:r>
              <a:rPr lang="en-US" dirty="0"/>
              <a:t>Medications</a:t>
            </a:r>
          </a:p>
        </p:txBody>
      </p:sp>
      <p:sp>
        <p:nvSpPr>
          <p:cNvPr id="11" name="Content Placeholder 10">
            <a:extLst>
              <a:ext uri="{FF2B5EF4-FFF2-40B4-BE49-F238E27FC236}">
                <a16:creationId xmlns:a16="http://schemas.microsoft.com/office/drawing/2014/main" id="{56D60E6F-7DCA-8446-A617-9E2CD5CB5B86}"/>
              </a:ext>
            </a:extLst>
          </p:cNvPr>
          <p:cNvSpPr>
            <a:spLocks noGrp="1"/>
          </p:cNvSpPr>
          <p:nvPr>
            <p:ph sz="quarter" idx="4"/>
          </p:nvPr>
        </p:nvSpPr>
        <p:spPr>
          <a:xfrm>
            <a:off x="335280" y="1327301"/>
            <a:ext cx="9494520" cy="1598636"/>
          </a:xfrm>
        </p:spPr>
        <p:txBody>
          <a:bodyPr>
            <a:normAutofit/>
          </a:bodyPr>
          <a:lstStyle/>
          <a:p>
            <a:pPr marL="285750" indent="-285750"/>
            <a:r>
              <a:rPr lang="en-US" sz="1800" dirty="0">
                <a:latin typeface="Bookman Old Style" panose="02050604050505020204" pitchFamily="18" charset="0"/>
              </a:rPr>
              <a:t>Review all medications you take, including over-the-counter, as needed, supplements and herbal</a:t>
            </a:r>
          </a:p>
          <a:p>
            <a:pPr marL="285750" indent="-285750"/>
            <a:r>
              <a:rPr lang="en-US" sz="1800" dirty="0">
                <a:latin typeface="Bookman Old Style" panose="02050604050505020204" pitchFamily="18" charset="0"/>
              </a:rPr>
              <a:t>Stick with one pharmacy </a:t>
            </a:r>
          </a:p>
          <a:p>
            <a:pPr marL="285750" indent="-285750"/>
            <a:r>
              <a:rPr lang="en-US" sz="1800" dirty="0">
                <a:latin typeface="Bookman Old Style" panose="02050604050505020204" pitchFamily="18" charset="0"/>
              </a:rPr>
              <a:t>Communicate with your doctor </a:t>
            </a:r>
          </a:p>
          <a:p>
            <a:endParaRPr lang="en-US" dirty="0"/>
          </a:p>
        </p:txBody>
      </p:sp>
      <p:sp>
        <p:nvSpPr>
          <p:cNvPr id="15" name="Date Placeholder 14">
            <a:extLst>
              <a:ext uri="{FF2B5EF4-FFF2-40B4-BE49-F238E27FC236}">
                <a16:creationId xmlns:a16="http://schemas.microsoft.com/office/drawing/2014/main" id="{606E7414-92EE-EA4D-912C-6AC1050E48C9}"/>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16" name="Slide Number Placeholder 15">
            <a:extLst>
              <a:ext uri="{FF2B5EF4-FFF2-40B4-BE49-F238E27FC236}">
                <a16:creationId xmlns:a16="http://schemas.microsoft.com/office/drawing/2014/main" id="{4474CFA7-8C9C-C643-BF50-533113A65915}"/>
              </a:ext>
            </a:extLst>
          </p:cNvPr>
          <p:cNvSpPr>
            <a:spLocks noGrp="1"/>
          </p:cNvSpPr>
          <p:nvPr>
            <p:ph type="sldNum" sz="quarter" idx="11"/>
          </p:nvPr>
        </p:nvSpPr>
        <p:spPr/>
        <p:txBody>
          <a:bodyPr/>
          <a:lstStyle/>
          <a:p>
            <a:fld id="{37B4140B-C840-984B-AE95-429F0F12176B}" type="slidenum">
              <a:rPr lang="en-US" smtClean="0"/>
              <a:pPr/>
              <a:t>22</a:t>
            </a:fld>
            <a:endParaRPr lang="en-US" dirty="0"/>
          </a:p>
        </p:txBody>
      </p:sp>
      <p:pic>
        <p:nvPicPr>
          <p:cNvPr id="13" name="Picture 12" descr="Diagram&#10;&#10;Description automatically generated">
            <a:extLst>
              <a:ext uri="{FF2B5EF4-FFF2-40B4-BE49-F238E27FC236}">
                <a16:creationId xmlns:a16="http://schemas.microsoft.com/office/drawing/2014/main" id="{3386B547-186C-A540-BD4D-79C3A8529E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pic>
        <p:nvPicPr>
          <p:cNvPr id="8" name="Content Placeholder 6">
            <a:extLst>
              <a:ext uri="{FF2B5EF4-FFF2-40B4-BE49-F238E27FC236}">
                <a16:creationId xmlns:a16="http://schemas.microsoft.com/office/drawing/2014/main" id="{CB36A132-1C85-8F4D-9B7B-B9ED99C72634}"/>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9168" y="2763151"/>
            <a:ext cx="12201168" cy="4093262"/>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
        <p:nvSpPr>
          <p:cNvPr id="2" name="Rectangle 1">
            <a:extLst>
              <a:ext uri="{FF2B5EF4-FFF2-40B4-BE49-F238E27FC236}">
                <a16:creationId xmlns:a16="http://schemas.microsoft.com/office/drawing/2014/main" id="{EAE53AEB-CAFA-FC40-BA5D-007F8EF84BE9}"/>
              </a:ext>
            </a:extLst>
          </p:cNvPr>
          <p:cNvSpPr/>
          <p:nvPr/>
        </p:nvSpPr>
        <p:spPr>
          <a:xfrm>
            <a:off x="7877432" y="3567353"/>
            <a:ext cx="3904735" cy="26476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1300"/>
            <a:r>
              <a:rPr lang="en-US" sz="2400" b="1" dirty="0"/>
              <a:t>STOP</a:t>
            </a:r>
            <a:r>
              <a:rPr lang="en-US" sz="2400" dirty="0"/>
              <a:t> medications </a:t>
            </a:r>
            <a:br>
              <a:rPr lang="en-US" sz="2400" dirty="0"/>
            </a:br>
            <a:r>
              <a:rPr lang="en-US" sz="2400" dirty="0"/>
              <a:t>when possible</a:t>
            </a:r>
          </a:p>
          <a:p>
            <a:pPr marL="241300"/>
            <a:r>
              <a:rPr lang="en-US" sz="2400" b="1" dirty="0"/>
              <a:t>SWITCH</a:t>
            </a:r>
            <a:r>
              <a:rPr lang="en-US" sz="2400" dirty="0"/>
              <a:t> to safer alternatives</a:t>
            </a:r>
          </a:p>
          <a:p>
            <a:pPr marL="241300"/>
            <a:r>
              <a:rPr lang="en-US" sz="2400" b="1" dirty="0"/>
              <a:t>REDUCE</a:t>
            </a:r>
            <a:r>
              <a:rPr lang="en-US" sz="2400" dirty="0"/>
              <a:t> medications to the lowest effective dose</a:t>
            </a:r>
          </a:p>
        </p:txBody>
      </p:sp>
      <p:pic>
        <p:nvPicPr>
          <p:cNvPr id="17" name="Picture 16" descr="Diagram&#10;&#10;Description automatically generated">
            <a:extLst>
              <a:ext uri="{FF2B5EF4-FFF2-40B4-BE49-F238E27FC236}">
                <a16:creationId xmlns:a16="http://schemas.microsoft.com/office/drawing/2014/main" id="{1382B0A0-834C-6247-B082-885E4E591D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179" y="5019367"/>
            <a:ext cx="1665926" cy="1636294"/>
          </a:xfrm>
          <a:prstGeom prst="ellipse">
            <a:avLst/>
          </a:prstGeom>
        </p:spPr>
      </p:pic>
    </p:spTree>
    <p:extLst>
      <p:ext uri="{BB962C8B-B14F-4D97-AF65-F5344CB8AC3E}">
        <p14:creationId xmlns:p14="http://schemas.microsoft.com/office/powerpoint/2010/main" val="1891980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a:xfrm>
            <a:off x="198783" y="0"/>
            <a:ext cx="11156605" cy="1043940"/>
          </a:xfrm>
        </p:spPr>
        <p:txBody>
          <a:bodyPr>
            <a:normAutofit/>
          </a:bodyPr>
          <a:lstStyle/>
          <a:p>
            <a:r>
              <a:rPr lang="en-US" dirty="0"/>
              <a:t>Karen’s Story</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23</a:t>
            </a:fld>
            <a:endParaRPr lang="en-US" dirty="0"/>
          </a:p>
        </p:txBody>
      </p:sp>
      <p:sp>
        <p:nvSpPr>
          <p:cNvPr id="11" name="Date Placeholder 6">
            <a:extLst>
              <a:ext uri="{FF2B5EF4-FFF2-40B4-BE49-F238E27FC236}">
                <a16:creationId xmlns:a16="http://schemas.microsoft.com/office/drawing/2014/main" id="{1D0EAB99-5EB6-2646-A265-81C713A8696D}"/>
              </a:ext>
            </a:extLst>
          </p:cNvPr>
          <p:cNvSpPr txBox="1">
            <a:spLocks/>
          </p:cNvSpPr>
          <p:nvPr/>
        </p:nvSpPr>
        <p:spPr>
          <a:xfrm>
            <a:off x="198783" y="6492875"/>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12" name="Slide Number Placeholder 7">
            <a:extLst>
              <a:ext uri="{FF2B5EF4-FFF2-40B4-BE49-F238E27FC236}">
                <a16:creationId xmlns:a16="http://schemas.microsoft.com/office/drawing/2014/main" id="{EABF9A26-9F0E-D647-AA4B-BE957546BF3C}"/>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23</a:t>
            </a:fld>
            <a:endParaRPr lang="en-US" dirty="0"/>
          </a:p>
        </p:txBody>
      </p:sp>
      <p:pic>
        <p:nvPicPr>
          <p:cNvPr id="15" name="Picture 14">
            <a:extLst>
              <a:ext uri="{FF2B5EF4-FFF2-40B4-BE49-F238E27FC236}">
                <a16:creationId xmlns:a16="http://schemas.microsoft.com/office/drawing/2014/main" id="{712EFE72-B518-B442-85A1-21C8D28BEA9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807200" y="0"/>
            <a:ext cx="5387719" cy="4123941"/>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ln w="57150">
            <a:solidFill>
              <a:schemeClr val="bg1"/>
            </a:solidFill>
          </a:ln>
        </p:spPr>
      </p:pic>
      <p:sp>
        <p:nvSpPr>
          <p:cNvPr id="17" name="Content Placeholder 64">
            <a:extLst>
              <a:ext uri="{FF2B5EF4-FFF2-40B4-BE49-F238E27FC236}">
                <a16:creationId xmlns:a16="http://schemas.microsoft.com/office/drawing/2014/main" id="{1A68664F-4E97-634F-80FD-EFAB5F6729F8}"/>
              </a:ext>
            </a:extLst>
          </p:cNvPr>
          <p:cNvSpPr txBox="1">
            <a:spLocks/>
          </p:cNvSpPr>
          <p:nvPr/>
        </p:nvSpPr>
        <p:spPr>
          <a:xfrm>
            <a:off x="966640" y="1615640"/>
            <a:ext cx="5499371" cy="4751293"/>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i="1" dirty="0">
                <a:solidFill>
                  <a:schemeClr val="tx2">
                    <a:lumMod val="50000"/>
                  </a:schemeClr>
                </a:solidFill>
                <a:latin typeface="Bookman Old Style" panose="02050604050505020204" pitchFamily="18" charset="0"/>
              </a:rPr>
              <a:t>My first fall was a shock. I was walking in downtown Long Beach, where I live, in a hurry to meet friends for dinner. It was still light outside, a bright summer evening. The next thing I knew, I was on the ground. My toe had caught on one of the sidewalk tiles that was slightly raised up. This had never happened to me before as I had walked down these streets many times.”</a:t>
            </a:r>
          </a:p>
        </p:txBody>
      </p:sp>
      <p:sp>
        <p:nvSpPr>
          <p:cNvPr id="18" name="TextBox 17">
            <a:extLst>
              <a:ext uri="{FF2B5EF4-FFF2-40B4-BE49-F238E27FC236}">
                <a16:creationId xmlns:a16="http://schemas.microsoft.com/office/drawing/2014/main" id="{F6968AFC-B14B-2C49-9FB3-8649DD9FA92F}"/>
              </a:ext>
            </a:extLst>
          </p:cNvPr>
          <p:cNvSpPr txBox="1"/>
          <p:nvPr/>
        </p:nvSpPr>
        <p:spPr>
          <a:xfrm>
            <a:off x="198782" y="1218786"/>
            <a:ext cx="1015409" cy="1311128"/>
          </a:xfrm>
          <a:prstGeom prst="rect">
            <a:avLst/>
          </a:prstGeom>
          <a:noFill/>
        </p:spPr>
        <p:txBody>
          <a:bodyPr wrap="square">
            <a:spAutoFit/>
          </a:bodyPr>
          <a:lstStyle/>
          <a:p>
            <a:pPr>
              <a:lnSpc>
                <a:spcPct val="90000"/>
              </a:lnSpc>
              <a:spcBef>
                <a:spcPts val="1000"/>
              </a:spcBef>
            </a:pPr>
            <a:r>
              <a:rPr lang="en-US" sz="8800" b="1" i="1" dirty="0">
                <a:solidFill>
                  <a:schemeClr val="accent3"/>
                </a:solidFill>
                <a:latin typeface="Bookman Old Style" panose="02050604050505020204" pitchFamily="18" charset="0"/>
              </a:rPr>
              <a:t>“</a:t>
            </a:r>
          </a:p>
        </p:txBody>
      </p:sp>
      <p:grpSp>
        <p:nvGrpSpPr>
          <p:cNvPr id="22" name="Group 21">
            <a:extLst>
              <a:ext uri="{FF2B5EF4-FFF2-40B4-BE49-F238E27FC236}">
                <a16:creationId xmlns:a16="http://schemas.microsoft.com/office/drawing/2014/main" id="{103F7BFD-E8F9-2E4E-9463-79EBDC6E200F}"/>
              </a:ext>
            </a:extLst>
          </p:cNvPr>
          <p:cNvGrpSpPr/>
          <p:nvPr/>
        </p:nvGrpSpPr>
        <p:grpSpPr>
          <a:xfrm>
            <a:off x="8946178" y="4960991"/>
            <a:ext cx="2885621" cy="1261274"/>
            <a:chOff x="8429786" y="4806788"/>
            <a:chExt cx="3329166" cy="1455143"/>
          </a:xfrm>
        </p:grpSpPr>
        <p:pic>
          <p:nvPicPr>
            <p:cNvPr id="23" name="Picture 22" descr="Diagram&#10;&#10;Description automatically generated">
              <a:extLst>
                <a:ext uri="{FF2B5EF4-FFF2-40B4-BE49-F238E27FC236}">
                  <a16:creationId xmlns:a16="http://schemas.microsoft.com/office/drawing/2014/main" id="{3A93359D-F0D7-0A49-AB33-D06D3AB80B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4" name="Picture 23" descr="Logo, company name&#10;&#10;Description automatically generated">
              <a:extLst>
                <a:ext uri="{FF2B5EF4-FFF2-40B4-BE49-F238E27FC236}">
                  <a16:creationId xmlns:a16="http://schemas.microsoft.com/office/drawing/2014/main" id="{4794CAA8-2337-5D45-B292-CBC85E6152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3947039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a:xfrm>
            <a:off x="198783" y="0"/>
            <a:ext cx="11156605" cy="1043940"/>
          </a:xfrm>
        </p:spPr>
        <p:txBody>
          <a:bodyPr>
            <a:normAutofit/>
          </a:bodyPr>
          <a:lstStyle/>
          <a:p>
            <a:r>
              <a:rPr lang="en-US" dirty="0"/>
              <a:t>Karen’s Solution</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24</a:t>
            </a:fld>
            <a:endParaRPr lang="en-US" dirty="0"/>
          </a:p>
        </p:txBody>
      </p:sp>
      <p:sp>
        <p:nvSpPr>
          <p:cNvPr id="11" name="Date Placeholder 6">
            <a:extLst>
              <a:ext uri="{FF2B5EF4-FFF2-40B4-BE49-F238E27FC236}">
                <a16:creationId xmlns:a16="http://schemas.microsoft.com/office/drawing/2014/main" id="{1D0EAB99-5EB6-2646-A265-81C713A8696D}"/>
              </a:ext>
            </a:extLst>
          </p:cNvPr>
          <p:cNvSpPr txBox="1">
            <a:spLocks/>
          </p:cNvSpPr>
          <p:nvPr/>
        </p:nvSpPr>
        <p:spPr>
          <a:xfrm>
            <a:off x="198783" y="6492875"/>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12" name="Slide Number Placeholder 7">
            <a:extLst>
              <a:ext uri="{FF2B5EF4-FFF2-40B4-BE49-F238E27FC236}">
                <a16:creationId xmlns:a16="http://schemas.microsoft.com/office/drawing/2014/main" id="{EABF9A26-9F0E-D647-AA4B-BE957546BF3C}"/>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24</a:t>
            </a:fld>
            <a:endParaRPr lang="en-US" dirty="0"/>
          </a:p>
        </p:txBody>
      </p:sp>
      <p:pic>
        <p:nvPicPr>
          <p:cNvPr id="15" name="Picture 14">
            <a:extLst>
              <a:ext uri="{FF2B5EF4-FFF2-40B4-BE49-F238E27FC236}">
                <a16:creationId xmlns:a16="http://schemas.microsoft.com/office/drawing/2014/main" id="{712EFE72-B518-B442-85A1-21C8D28BEA9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807200" y="0"/>
            <a:ext cx="5387719" cy="4123941"/>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ln w="57150">
            <a:solidFill>
              <a:schemeClr val="bg1"/>
            </a:solidFill>
          </a:ln>
        </p:spPr>
      </p:pic>
      <p:sp>
        <p:nvSpPr>
          <p:cNvPr id="17" name="Content Placeholder 64">
            <a:extLst>
              <a:ext uri="{FF2B5EF4-FFF2-40B4-BE49-F238E27FC236}">
                <a16:creationId xmlns:a16="http://schemas.microsoft.com/office/drawing/2014/main" id="{1A68664F-4E97-634F-80FD-EFAB5F6729F8}"/>
              </a:ext>
            </a:extLst>
          </p:cNvPr>
          <p:cNvSpPr txBox="1">
            <a:spLocks/>
          </p:cNvSpPr>
          <p:nvPr/>
        </p:nvSpPr>
        <p:spPr>
          <a:xfrm>
            <a:off x="431437" y="1220043"/>
            <a:ext cx="6075104" cy="47512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200" b="1" i="1" dirty="0">
                <a:solidFill>
                  <a:schemeClr val="tx2">
                    <a:lumMod val="50000"/>
                  </a:schemeClr>
                </a:solidFill>
                <a:latin typeface="Bookman Old Style" panose="02050604050505020204" pitchFamily="18" charset="0"/>
              </a:rPr>
              <a:t>Exercise feet and ankles –Balance reactions</a:t>
            </a:r>
          </a:p>
          <a:p>
            <a:pPr marL="0" indent="0">
              <a:lnSpc>
                <a:spcPct val="120000"/>
              </a:lnSpc>
              <a:buNone/>
            </a:pPr>
            <a:endParaRPr lang="en-US" sz="2200" b="1" i="1" dirty="0">
              <a:solidFill>
                <a:schemeClr val="tx2">
                  <a:lumMod val="50000"/>
                </a:schemeClr>
              </a:solidFill>
              <a:latin typeface="Bookman Old Style" panose="02050604050505020204" pitchFamily="18" charset="0"/>
            </a:endParaRPr>
          </a:p>
          <a:p>
            <a:pPr>
              <a:lnSpc>
                <a:spcPct val="120000"/>
              </a:lnSpc>
            </a:pPr>
            <a:r>
              <a:rPr lang="en-US" sz="2200" b="1" i="1" dirty="0">
                <a:solidFill>
                  <a:schemeClr val="tx2">
                    <a:lumMod val="50000"/>
                  </a:schemeClr>
                </a:solidFill>
                <a:latin typeface="Bookman Old Style" panose="02050604050505020204" pitchFamily="18" charset="0"/>
              </a:rPr>
              <a:t>Heel toe walk – balance improvement</a:t>
            </a:r>
          </a:p>
          <a:p>
            <a:pPr marL="0" indent="0">
              <a:lnSpc>
                <a:spcPct val="120000"/>
              </a:lnSpc>
              <a:buNone/>
            </a:pPr>
            <a:endParaRPr lang="en-US" sz="2200" b="1" i="1" dirty="0">
              <a:solidFill>
                <a:schemeClr val="tx2">
                  <a:lumMod val="50000"/>
                </a:schemeClr>
              </a:solidFill>
              <a:latin typeface="Bookman Old Style" panose="02050604050505020204" pitchFamily="18" charset="0"/>
            </a:endParaRPr>
          </a:p>
          <a:p>
            <a:pPr>
              <a:lnSpc>
                <a:spcPct val="120000"/>
              </a:lnSpc>
            </a:pPr>
            <a:r>
              <a:rPr lang="en-US" sz="2200" b="1" i="1" dirty="0">
                <a:solidFill>
                  <a:schemeClr val="tx2">
                    <a:lumMod val="50000"/>
                  </a:schemeClr>
                </a:solidFill>
                <a:latin typeface="Bookman Old Style" panose="02050604050505020204" pitchFamily="18" charset="0"/>
              </a:rPr>
              <a:t>Strengthening- sit to stand</a:t>
            </a:r>
          </a:p>
          <a:p>
            <a:pPr>
              <a:lnSpc>
                <a:spcPct val="120000"/>
              </a:lnSpc>
            </a:pPr>
            <a:endParaRPr lang="en-US" sz="2200" b="1" i="1" dirty="0">
              <a:solidFill>
                <a:schemeClr val="tx2">
                  <a:lumMod val="50000"/>
                </a:schemeClr>
              </a:solidFill>
              <a:latin typeface="Bookman Old Style" panose="02050604050505020204" pitchFamily="18" charset="0"/>
            </a:endParaRPr>
          </a:p>
          <a:p>
            <a:pPr marL="0" indent="0">
              <a:lnSpc>
                <a:spcPct val="120000"/>
              </a:lnSpc>
              <a:buNone/>
            </a:pPr>
            <a:r>
              <a:rPr lang="en-US" sz="2200" b="1" i="1" dirty="0">
                <a:solidFill>
                  <a:schemeClr val="tx2">
                    <a:lumMod val="50000"/>
                  </a:schemeClr>
                </a:solidFill>
                <a:latin typeface="Bookman Old Style" panose="02050604050505020204" pitchFamily="18" charset="0"/>
              </a:rPr>
              <a:t>These strategies kept her from falling or catching her toe on upraised sidewalk tiles.</a:t>
            </a:r>
          </a:p>
        </p:txBody>
      </p:sp>
      <p:grpSp>
        <p:nvGrpSpPr>
          <p:cNvPr id="22" name="Group 21">
            <a:extLst>
              <a:ext uri="{FF2B5EF4-FFF2-40B4-BE49-F238E27FC236}">
                <a16:creationId xmlns:a16="http://schemas.microsoft.com/office/drawing/2014/main" id="{103F7BFD-E8F9-2E4E-9463-79EBDC6E200F}"/>
              </a:ext>
            </a:extLst>
          </p:cNvPr>
          <p:cNvGrpSpPr/>
          <p:nvPr/>
        </p:nvGrpSpPr>
        <p:grpSpPr>
          <a:xfrm>
            <a:off x="8946178" y="4960991"/>
            <a:ext cx="2885621" cy="1261274"/>
            <a:chOff x="8429786" y="4806788"/>
            <a:chExt cx="3329166" cy="1455143"/>
          </a:xfrm>
        </p:grpSpPr>
        <p:pic>
          <p:nvPicPr>
            <p:cNvPr id="23" name="Picture 22" descr="Diagram&#10;&#10;Description automatically generated">
              <a:extLst>
                <a:ext uri="{FF2B5EF4-FFF2-40B4-BE49-F238E27FC236}">
                  <a16:creationId xmlns:a16="http://schemas.microsoft.com/office/drawing/2014/main" id="{3A93359D-F0D7-0A49-AB33-D06D3AB80B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4" name="Picture 23" descr="Logo, company name&#10;&#10;Description automatically generated">
              <a:extLst>
                <a:ext uri="{FF2B5EF4-FFF2-40B4-BE49-F238E27FC236}">
                  <a16:creationId xmlns:a16="http://schemas.microsoft.com/office/drawing/2014/main" id="{4794CAA8-2337-5D45-B292-CBC85E6152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397402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a:xfrm>
            <a:off x="198783" y="76890"/>
            <a:ext cx="6973913" cy="1043940"/>
          </a:xfrm>
        </p:spPr>
        <p:txBody>
          <a:bodyPr>
            <a:normAutofit fontScale="90000"/>
          </a:bodyPr>
          <a:lstStyle/>
          <a:p>
            <a:r>
              <a:rPr lang="en-US" dirty="0"/>
              <a:t>Musculoskeletal System – What impacts fall risk?</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25</a:t>
            </a:fld>
            <a:endParaRPr lang="en-US" dirty="0"/>
          </a:p>
        </p:txBody>
      </p:sp>
      <p:sp>
        <p:nvSpPr>
          <p:cNvPr id="11" name="Date Placeholder 6">
            <a:extLst>
              <a:ext uri="{FF2B5EF4-FFF2-40B4-BE49-F238E27FC236}">
                <a16:creationId xmlns:a16="http://schemas.microsoft.com/office/drawing/2014/main" id="{1D0EAB99-5EB6-2646-A265-81C713A8696D}"/>
              </a:ext>
            </a:extLst>
          </p:cNvPr>
          <p:cNvSpPr txBox="1">
            <a:spLocks/>
          </p:cNvSpPr>
          <p:nvPr/>
        </p:nvSpPr>
        <p:spPr>
          <a:xfrm>
            <a:off x="198783" y="6492875"/>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12" name="Slide Number Placeholder 7">
            <a:extLst>
              <a:ext uri="{FF2B5EF4-FFF2-40B4-BE49-F238E27FC236}">
                <a16:creationId xmlns:a16="http://schemas.microsoft.com/office/drawing/2014/main" id="{EABF9A26-9F0E-D647-AA4B-BE957546BF3C}"/>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25</a:t>
            </a:fld>
            <a:endParaRPr lang="en-US" dirty="0"/>
          </a:p>
        </p:txBody>
      </p:sp>
      <p:pic>
        <p:nvPicPr>
          <p:cNvPr id="15" name="Picture 14">
            <a:extLst>
              <a:ext uri="{FF2B5EF4-FFF2-40B4-BE49-F238E27FC236}">
                <a16:creationId xmlns:a16="http://schemas.microsoft.com/office/drawing/2014/main" id="{712EFE72-B518-B442-85A1-21C8D28BEA9E}"/>
              </a:ext>
            </a:extLst>
          </p:cNvPr>
          <p:cNvPicPr>
            <a:picLocks noChangeAspect="1"/>
          </p:cNvPicPr>
          <p:nvPr/>
        </p:nvPicPr>
        <p:blipFill>
          <a:blip r:embed="rId3"/>
          <a:srcRect/>
          <a:stretch/>
        </p:blipFill>
        <p:spPr>
          <a:xfrm>
            <a:off x="6807200" y="267860"/>
            <a:ext cx="5387719" cy="3588220"/>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ln w="57150">
            <a:solidFill>
              <a:schemeClr val="bg1"/>
            </a:solidFill>
          </a:ln>
        </p:spPr>
      </p:pic>
      <p:sp>
        <p:nvSpPr>
          <p:cNvPr id="17" name="Content Placeholder 64">
            <a:extLst>
              <a:ext uri="{FF2B5EF4-FFF2-40B4-BE49-F238E27FC236}">
                <a16:creationId xmlns:a16="http://schemas.microsoft.com/office/drawing/2014/main" id="{1A68664F-4E97-634F-80FD-EFAB5F6729F8}"/>
              </a:ext>
            </a:extLst>
          </p:cNvPr>
          <p:cNvSpPr txBox="1">
            <a:spLocks/>
          </p:cNvSpPr>
          <p:nvPr/>
        </p:nvSpPr>
        <p:spPr>
          <a:xfrm>
            <a:off x="936053" y="1486195"/>
            <a:ext cx="5499371" cy="47512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tx2">
                    <a:lumMod val="50000"/>
                  </a:schemeClr>
                </a:solidFill>
                <a:latin typeface="Bookman Old Style" panose="02050604050505020204" pitchFamily="18" charset="0"/>
              </a:rPr>
              <a:t>Muscle weakness in legs and core </a:t>
            </a:r>
          </a:p>
          <a:p>
            <a:pPr marL="0" indent="0">
              <a:buNone/>
            </a:pPr>
            <a:endParaRPr lang="en-US" sz="3200" dirty="0">
              <a:solidFill>
                <a:schemeClr val="tx2">
                  <a:lumMod val="50000"/>
                </a:schemeClr>
              </a:solidFill>
              <a:latin typeface="Bookman Old Style" panose="02050604050505020204" pitchFamily="18" charset="0"/>
            </a:endParaRPr>
          </a:p>
          <a:p>
            <a:r>
              <a:rPr lang="en-US" sz="3200" dirty="0">
                <a:solidFill>
                  <a:schemeClr val="tx2">
                    <a:lumMod val="50000"/>
                  </a:schemeClr>
                </a:solidFill>
                <a:latin typeface="Bookman Old Style" panose="02050604050505020204" pitchFamily="18" charset="0"/>
              </a:rPr>
              <a:t>Pain or arthritis in back, hips and knees</a:t>
            </a:r>
          </a:p>
          <a:p>
            <a:pPr marL="0" indent="0">
              <a:buNone/>
            </a:pPr>
            <a:endParaRPr lang="en-US" sz="3200" dirty="0">
              <a:solidFill>
                <a:schemeClr val="tx2">
                  <a:lumMod val="50000"/>
                </a:schemeClr>
              </a:solidFill>
              <a:latin typeface="Bookman Old Style" panose="02050604050505020204" pitchFamily="18" charset="0"/>
            </a:endParaRPr>
          </a:p>
        </p:txBody>
      </p:sp>
      <p:grpSp>
        <p:nvGrpSpPr>
          <p:cNvPr id="22" name="Group 21">
            <a:extLst>
              <a:ext uri="{FF2B5EF4-FFF2-40B4-BE49-F238E27FC236}">
                <a16:creationId xmlns:a16="http://schemas.microsoft.com/office/drawing/2014/main" id="{103F7BFD-E8F9-2E4E-9463-79EBDC6E200F}"/>
              </a:ext>
            </a:extLst>
          </p:cNvPr>
          <p:cNvGrpSpPr/>
          <p:nvPr/>
        </p:nvGrpSpPr>
        <p:grpSpPr>
          <a:xfrm>
            <a:off x="8946178" y="4960991"/>
            <a:ext cx="2885621" cy="1261274"/>
            <a:chOff x="8429786" y="4806788"/>
            <a:chExt cx="3329166" cy="1455143"/>
          </a:xfrm>
        </p:grpSpPr>
        <p:pic>
          <p:nvPicPr>
            <p:cNvPr id="23" name="Picture 22" descr="Diagram&#10;&#10;Description automatically generated">
              <a:extLst>
                <a:ext uri="{FF2B5EF4-FFF2-40B4-BE49-F238E27FC236}">
                  <a16:creationId xmlns:a16="http://schemas.microsoft.com/office/drawing/2014/main" id="{3A93359D-F0D7-0A49-AB33-D06D3AB80B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4" name="Picture 23" descr="Logo, company name&#10;&#10;Description automatically generated">
              <a:extLst>
                <a:ext uri="{FF2B5EF4-FFF2-40B4-BE49-F238E27FC236}">
                  <a16:creationId xmlns:a16="http://schemas.microsoft.com/office/drawing/2014/main" id="{4794CAA8-2337-5D45-B292-CBC85E6152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2311941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26</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67931" y="222513"/>
            <a:ext cx="1802782" cy="1770716"/>
          </a:xfrm>
          <a:prstGeom prst="ellipse">
            <a:avLst/>
          </a:prstGeom>
        </p:spPr>
      </p:pic>
      <p:sp>
        <p:nvSpPr>
          <p:cNvPr id="21" name="Rectangle 20">
            <a:extLst>
              <a:ext uri="{FF2B5EF4-FFF2-40B4-BE49-F238E27FC236}">
                <a16:creationId xmlns:a16="http://schemas.microsoft.com/office/drawing/2014/main" id="{D3BAA772-CEE8-A048-A5A7-8B0198C03FF3}"/>
              </a:ext>
            </a:extLst>
          </p:cNvPr>
          <p:cNvSpPr/>
          <p:nvPr/>
        </p:nvSpPr>
        <p:spPr>
          <a:xfrm>
            <a:off x="0" y="9158"/>
            <a:ext cx="7208520" cy="958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Bookman Old Style" panose="02050604050505020204" pitchFamily="18" charset="0"/>
              </a:rPr>
              <a:t>Systems that Impact Balance</a:t>
            </a:r>
          </a:p>
        </p:txBody>
      </p:sp>
      <p:sp>
        <p:nvSpPr>
          <p:cNvPr id="22" name="Title 6">
            <a:extLst>
              <a:ext uri="{FF2B5EF4-FFF2-40B4-BE49-F238E27FC236}">
                <a16:creationId xmlns:a16="http://schemas.microsoft.com/office/drawing/2014/main" id="{FB77775A-338C-F54D-B8C3-79608C7CB389}"/>
              </a:ext>
            </a:extLst>
          </p:cNvPr>
          <p:cNvSpPr txBox="1">
            <a:spLocks/>
          </p:cNvSpPr>
          <p:nvPr/>
        </p:nvSpPr>
        <p:spPr>
          <a:xfrm>
            <a:off x="198783" y="-76282"/>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endParaRPr lang="en-US" sz="4400" dirty="0"/>
          </a:p>
        </p:txBody>
      </p:sp>
      <p:sp>
        <p:nvSpPr>
          <p:cNvPr id="23" name="Date Placeholder 14">
            <a:extLst>
              <a:ext uri="{FF2B5EF4-FFF2-40B4-BE49-F238E27FC236}">
                <a16:creationId xmlns:a16="http://schemas.microsoft.com/office/drawing/2014/main" id="{7DFD30FE-DA73-1544-9F4F-90AE9E3EC117}"/>
              </a:ext>
            </a:extLst>
          </p:cNvPr>
          <p:cNvSpPr txBox="1">
            <a:spLocks/>
          </p:cNvSpPr>
          <p:nvPr/>
        </p:nvSpPr>
        <p:spPr>
          <a:xfrm>
            <a:off x="198783" y="6502033"/>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24" name="Slide Number Placeholder 15">
            <a:extLst>
              <a:ext uri="{FF2B5EF4-FFF2-40B4-BE49-F238E27FC236}">
                <a16:creationId xmlns:a16="http://schemas.microsoft.com/office/drawing/2014/main" id="{E61F6045-52DA-2441-BB46-7553E7B9B0AE}"/>
              </a:ext>
            </a:extLst>
          </p:cNvPr>
          <p:cNvSpPr txBox="1">
            <a:spLocks/>
          </p:cNvSpPr>
          <p:nvPr/>
        </p:nvSpPr>
        <p:spPr>
          <a:xfrm>
            <a:off x="9180444" y="6502032"/>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26</a:t>
            </a:fld>
            <a:endParaRPr lang="en-US" dirty="0"/>
          </a:p>
        </p:txBody>
      </p:sp>
      <p:pic>
        <p:nvPicPr>
          <p:cNvPr id="33" name="Picture 32" descr="Logo, company name&#10;&#10;Description automatically generated">
            <a:extLst>
              <a:ext uri="{FF2B5EF4-FFF2-40B4-BE49-F238E27FC236}">
                <a16:creationId xmlns:a16="http://schemas.microsoft.com/office/drawing/2014/main" id="{4EF3CAEB-D53F-1A43-9FB5-38E34428B4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0933" y="4495173"/>
            <a:ext cx="1909780" cy="1892805"/>
          </a:xfrm>
          <a:prstGeom prst="rect">
            <a:avLst/>
          </a:prstGeom>
        </p:spPr>
      </p:pic>
      <p:sp>
        <p:nvSpPr>
          <p:cNvPr id="18" name="TextBox 17">
            <a:extLst>
              <a:ext uri="{FF2B5EF4-FFF2-40B4-BE49-F238E27FC236}">
                <a16:creationId xmlns:a16="http://schemas.microsoft.com/office/drawing/2014/main" id="{E1A7E863-7462-47BE-8173-E9E016498DAA}"/>
              </a:ext>
            </a:extLst>
          </p:cNvPr>
          <p:cNvSpPr txBox="1"/>
          <p:nvPr/>
        </p:nvSpPr>
        <p:spPr>
          <a:xfrm>
            <a:off x="535084" y="1403953"/>
            <a:ext cx="7417342" cy="4652556"/>
          </a:xfrm>
          <a:prstGeom prst="rect">
            <a:avLst/>
          </a:prstGeom>
          <a:noFill/>
        </p:spPr>
        <p:txBody>
          <a:bodyPr wrap="square">
            <a:spAutoFit/>
          </a:bodyPr>
          <a:lstStyle/>
          <a:p>
            <a:pPr marL="285750" marR="0" indent="-285750">
              <a:spcBef>
                <a:spcPts val="1000"/>
              </a:spcBef>
              <a:spcAft>
                <a:spcPts val="0"/>
              </a:spcAft>
              <a:buFont typeface="Arial" panose="020B0604020202020204" pitchFamily="34" charset="0"/>
              <a:buChar char="•"/>
            </a:pPr>
            <a:r>
              <a:rPr lang="en-US" sz="2400" b="1" u="sng" dirty="0">
                <a:effectLst/>
                <a:latin typeface="Lora" pitchFamily="2" charset="0"/>
                <a:ea typeface="Calibri" panose="020F0502020204030204" pitchFamily="34" charset="0"/>
              </a:rPr>
              <a:t>VISUAL INPUT</a:t>
            </a:r>
            <a:r>
              <a:rPr lang="en-US" sz="2400" dirty="0">
                <a:effectLst/>
                <a:latin typeface="Lora" pitchFamily="2" charset="0"/>
                <a:ea typeface="Calibri" panose="020F0502020204030204" pitchFamily="34" charset="0"/>
              </a:rPr>
              <a:t> – Information from your eyes that tells about environment</a:t>
            </a:r>
          </a:p>
          <a:p>
            <a:pPr marL="285750" marR="0" indent="-285750">
              <a:spcBef>
                <a:spcPts val="100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400" b="1" u="sng" dirty="0">
                <a:effectLst/>
                <a:latin typeface="Lora" pitchFamily="2" charset="0"/>
                <a:ea typeface="Calibri" panose="020F0502020204030204" pitchFamily="34" charset="0"/>
              </a:rPr>
              <a:t>SOMATOSENSORY INPUT</a:t>
            </a:r>
            <a:r>
              <a:rPr lang="en-US" sz="2400" dirty="0">
                <a:effectLst/>
                <a:latin typeface="Lora" pitchFamily="2" charset="0"/>
                <a:ea typeface="Calibri" panose="020F0502020204030204" pitchFamily="34" charset="0"/>
              </a:rPr>
              <a:t> – Information from your feet and joints (proprioception) that helps you balance based on your environment</a:t>
            </a:r>
            <a:r>
              <a:rPr lang="en-US" sz="2400" dirty="0">
                <a:effectLst/>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endParaRPr lang="en-US" sz="2400" b="1" u="sng"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400" b="1" u="sng" dirty="0">
                <a:effectLst/>
                <a:latin typeface="Lora" pitchFamily="2" charset="0"/>
                <a:ea typeface="Calibri" panose="020F0502020204030204" pitchFamily="34" charset="0"/>
              </a:rPr>
              <a:t>VESTIBULAR INPUT</a:t>
            </a:r>
            <a:r>
              <a:rPr lang="en-US" sz="2400" dirty="0">
                <a:effectLst/>
                <a:latin typeface="Lora" pitchFamily="2" charset="0"/>
                <a:ea typeface="Calibri" panose="020F0502020204030204" pitchFamily="34" charset="0"/>
              </a:rPr>
              <a:t> – Information from your inner ear that tells you if you are moving</a:t>
            </a:r>
            <a:r>
              <a:rPr lang="en-US" sz="2400" dirty="0">
                <a:effectLst/>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endParaRPr lang="en-US" sz="2400" b="1" u="sng"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2400" b="1" u="sng" dirty="0">
                <a:effectLst/>
                <a:latin typeface="Lora" pitchFamily="2" charset="0"/>
                <a:ea typeface="Calibri" panose="020F0502020204030204" pitchFamily="34" charset="0"/>
              </a:rPr>
              <a:t>JUDGEMENT </a:t>
            </a:r>
            <a:r>
              <a:rPr lang="en-US" sz="2400" dirty="0">
                <a:effectLst/>
                <a:latin typeface="Lora" pitchFamily="2" charset="0"/>
                <a:ea typeface="Calibri" panose="020F0502020204030204" pitchFamily="34" charset="0"/>
              </a:rPr>
              <a:t>- working memory, cognitive flexibility, impulsivity</a:t>
            </a:r>
            <a:r>
              <a:rPr lang="en-US" sz="2400" dirty="0">
                <a:effectLst/>
                <a:latin typeface="Calibri" panose="020F0502020204030204" pitchFamily="34" charset="0"/>
                <a:ea typeface="Calibri" panose="020F0502020204030204" pitchFamily="34" charset="0"/>
              </a:rPr>
              <a:t> </a:t>
            </a:r>
            <a:endParaRPr lang="en-US" sz="2400" dirty="0"/>
          </a:p>
        </p:txBody>
      </p:sp>
      <p:sp>
        <p:nvSpPr>
          <p:cNvPr id="5" name="Rectangle 4">
            <a:extLst>
              <a:ext uri="{FF2B5EF4-FFF2-40B4-BE49-F238E27FC236}">
                <a16:creationId xmlns:a16="http://schemas.microsoft.com/office/drawing/2014/main" id="{240139A2-0222-4F32-B4E9-5E29B30FE260}"/>
              </a:ext>
            </a:extLst>
          </p:cNvPr>
          <p:cNvSpPr/>
          <p:nvPr/>
        </p:nvSpPr>
        <p:spPr>
          <a:xfrm>
            <a:off x="8469444" y="2653259"/>
            <a:ext cx="2623278" cy="1304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Address these with your doctor </a:t>
            </a:r>
          </a:p>
        </p:txBody>
      </p:sp>
    </p:spTree>
    <p:extLst>
      <p:ext uri="{BB962C8B-B14F-4D97-AF65-F5344CB8AC3E}">
        <p14:creationId xmlns:p14="http://schemas.microsoft.com/office/powerpoint/2010/main" val="3261471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27</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20" name="Rectangle 19">
            <a:extLst>
              <a:ext uri="{FF2B5EF4-FFF2-40B4-BE49-F238E27FC236}">
                <a16:creationId xmlns:a16="http://schemas.microsoft.com/office/drawing/2014/main" id="{AFEA0242-F5FD-2746-B9CB-5C3DDCCC8334}"/>
              </a:ext>
            </a:extLst>
          </p:cNvPr>
          <p:cNvSpPr/>
          <p:nvPr/>
        </p:nvSpPr>
        <p:spPr>
          <a:xfrm>
            <a:off x="0" y="2202924"/>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BAA772-CEE8-A048-A5A7-8B0198C03FF3}"/>
              </a:ext>
            </a:extLst>
          </p:cNvPr>
          <p:cNvSpPr/>
          <p:nvPr/>
        </p:nvSpPr>
        <p:spPr>
          <a:xfrm>
            <a:off x="0" y="9158"/>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6">
            <a:extLst>
              <a:ext uri="{FF2B5EF4-FFF2-40B4-BE49-F238E27FC236}">
                <a16:creationId xmlns:a16="http://schemas.microsoft.com/office/drawing/2014/main" id="{FB77775A-338C-F54D-B8C3-79608C7CB389}"/>
              </a:ext>
            </a:extLst>
          </p:cNvPr>
          <p:cNvSpPr txBox="1">
            <a:spLocks/>
          </p:cNvSpPr>
          <p:nvPr/>
        </p:nvSpPr>
        <p:spPr>
          <a:xfrm>
            <a:off x="444573" y="9158"/>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400" dirty="0"/>
              <a:t>4 Types of Exercise to Improve Health</a:t>
            </a:r>
          </a:p>
        </p:txBody>
      </p:sp>
      <p:sp>
        <p:nvSpPr>
          <p:cNvPr id="23" name="Date Placeholder 14">
            <a:extLst>
              <a:ext uri="{FF2B5EF4-FFF2-40B4-BE49-F238E27FC236}">
                <a16:creationId xmlns:a16="http://schemas.microsoft.com/office/drawing/2014/main" id="{7DFD30FE-DA73-1544-9F4F-90AE9E3EC117}"/>
              </a:ext>
            </a:extLst>
          </p:cNvPr>
          <p:cNvSpPr txBox="1">
            <a:spLocks/>
          </p:cNvSpPr>
          <p:nvPr/>
        </p:nvSpPr>
        <p:spPr>
          <a:xfrm>
            <a:off x="198783" y="6502033"/>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24" name="Slide Number Placeholder 15">
            <a:extLst>
              <a:ext uri="{FF2B5EF4-FFF2-40B4-BE49-F238E27FC236}">
                <a16:creationId xmlns:a16="http://schemas.microsoft.com/office/drawing/2014/main" id="{E61F6045-52DA-2441-BB46-7553E7B9B0AE}"/>
              </a:ext>
            </a:extLst>
          </p:cNvPr>
          <p:cNvSpPr txBox="1">
            <a:spLocks/>
          </p:cNvSpPr>
          <p:nvPr/>
        </p:nvSpPr>
        <p:spPr>
          <a:xfrm>
            <a:off x="9180444" y="6502032"/>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27</a:t>
            </a:fld>
            <a:endParaRPr lang="en-US" dirty="0"/>
          </a:p>
        </p:txBody>
      </p:sp>
      <p:pic>
        <p:nvPicPr>
          <p:cNvPr id="25" name="Content Placeholder 6">
            <a:extLst>
              <a:ext uri="{FF2B5EF4-FFF2-40B4-BE49-F238E27FC236}">
                <a16:creationId xmlns:a16="http://schemas.microsoft.com/office/drawing/2014/main" id="{0E9C9971-5C2D-5040-8997-A3A5804C1E0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5435600" y="9158"/>
            <a:ext cx="6756400" cy="6839684"/>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bg1"/>
          </a:solidFill>
          <a:effectLst>
            <a:outerShdw blurRad="50800" dist="38100" dir="8100000" algn="tr" rotWithShape="0">
              <a:prstClr val="black">
                <a:alpha val="40000"/>
              </a:prstClr>
            </a:outerShdw>
          </a:effectLst>
        </p:spPr>
      </p:pic>
      <p:sp>
        <p:nvSpPr>
          <p:cNvPr id="27" name="Content Placeholder 2">
            <a:extLst>
              <a:ext uri="{FF2B5EF4-FFF2-40B4-BE49-F238E27FC236}">
                <a16:creationId xmlns:a16="http://schemas.microsoft.com/office/drawing/2014/main" id="{D6E85CB5-16CD-6247-A22D-E84841832854}"/>
              </a:ext>
            </a:extLst>
          </p:cNvPr>
          <p:cNvSpPr txBox="1">
            <a:spLocks/>
          </p:cNvSpPr>
          <p:nvPr/>
        </p:nvSpPr>
        <p:spPr>
          <a:xfrm>
            <a:off x="839788" y="2514233"/>
            <a:ext cx="525621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latin typeface="Bookman Old Style" panose="02050604050505020204" pitchFamily="18" charset="0"/>
              </a:rPr>
              <a:t>Endurance (Brisk walk, yard work)</a:t>
            </a:r>
          </a:p>
          <a:p>
            <a:pPr marL="285750" indent="-285750"/>
            <a:r>
              <a:rPr lang="en-US" dirty="0">
                <a:latin typeface="Bookman Old Style" panose="02050604050505020204" pitchFamily="18" charset="0"/>
              </a:rPr>
              <a:t>Strength (Weights, wall push-ups)</a:t>
            </a:r>
          </a:p>
          <a:p>
            <a:pPr marL="285750" indent="-285750"/>
            <a:r>
              <a:rPr lang="en-US" dirty="0">
                <a:latin typeface="Bookman Old Style" panose="02050604050505020204" pitchFamily="18" charset="0"/>
              </a:rPr>
              <a:t>Balance (Heel-to-toe, </a:t>
            </a:r>
            <a:br>
              <a:rPr lang="en-US" dirty="0">
                <a:latin typeface="Bookman Old Style" panose="02050604050505020204" pitchFamily="18" charset="0"/>
              </a:rPr>
            </a:br>
            <a:r>
              <a:rPr lang="en-US" dirty="0">
                <a:latin typeface="Bookman Old Style" panose="02050604050505020204" pitchFamily="18" charset="0"/>
              </a:rPr>
              <a:t>Tai Chi)</a:t>
            </a:r>
          </a:p>
          <a:p>
            <a:pPr marL="285750" indent="-285750"/>
            <a:r>
              <a:rPr lang="en-US" dirty="0">
                <a:latin typeface="Bookman Old Style" panose="02050604050505020204" pitchFamily="18" charset="0"/>
              </a:rPr>
              <a:t>Flexibility (Ankle stretch)</a:t>
            </a:r>
          </a:p>
        </p:txBody>
      </p:sp>
      <p:grpSp>
        <p:nvGrpSpPr>
          <p:cNvPr id="31" name="Group 30">
            <a:extLst>
              <a:ext uri="{FF2B5EF4-FFF2-40B4-BE49-F238E27FC236}">
                <a16:creationId xmlns:a16="http://schemas.microsoft.com/office/drawing/2014/main" id="{678B3818-1A28-1644-96BB-437FC1B75D97}"/>
              </a:ext>
            </a:extLst>
          </p:cNvPr>
          <p:cNvGrpSpPr/>
          <p:nvPr/>
        </p:nvGrpSpPr>
        <p:grpSpPr>
          <a:xfrm>
            <a:off x="8537964" y="4722144"/>
            <a:ext cx="2885621" cy="1261274"/>
            <a:chOff x="8429786" y="4806788"/>
            <a:chExt cx="3329166" cy="1455143"/>
          </a:xfrm>
        </p:grpSpPr>
        <p:pic>
          <p:nvPicPr>
            <p:cNvPr id="32" name="Picture 31" descr="Diagram&#10;&#10;Description automatically generated">
              <a:extLst>
                <a:ext uri="{FF2B5EF4-FFF2-40B4-BE49-F238E27FC236}">
                  <a16:creationId xmlns:a16="http://schemas.microsoft.com/office/drawing/2014/main" id="{80DB3B28-7154-164E-82FB-49BE0CF553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33" name="Picture 32" descr="Logo, company name&#10;&#10;Description automatically generated">
              <a:extLst>
                <a:ext uri="{FF2B5EF4-FFF2-40B4-BE49-F238E27FC236}">
                  <a16:creationId xmlns:a16="http://schemas.microsoft.com/office/drawing/2014/main" id="{4EF3CAEB-D53F-1A43-9FB5-38E34428B4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1670125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endParaRPr lang="en-US" dirty="0"/>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28</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pic>
        <p:nvPicPr>
          <p:cNvPr id="9" name="Online Media 3" title="Exercise--Heel-to-Toe Walk">
            <a:hlinkClick r:id="" action="ppaction://media"/>
            <a:extLst>
              <a:ext uri="{FF2B5EF4-FFF2-40B4-BE49-F238E27FC236}">
                <a16:creationId xmlns:a16="http://schemas.microsoft.com/office/drawing/2014/main" id="{0F330ECF-7335-FD41-88BA-E3114E7447B1}"/>
              </a:ext>
            </a:extLst>
          </p:cNvPr>
          <p:cNvPicPr>
            <a:picLocks noRot="1" noChangeAspect="1"/>
          </p:cNvPicPr>
          <p:nvPr>
            <a:videoFile r:link="rId1"/>
          </p:nvPr>
        </p:nvPicPr>
        <p:blipFill>
          <a:blip r:embed="rId5"/>
          <a:stretch>
            <a:fillRect/>
          </a:stretch>
        </p:blipFill>
        <p:spPr>
          <a:xfrm>
            <a:off x="563219" y="521971"/>
            <a:ext cx="12192000" cy="7282025"/>
          </a:xfrm>
          <a:prstGeom prst="rect">
            <a:avLst/>
          </a:prstGeom>
        </p:spPr>
      </p:pic>
      <p:grpSp>
        <p:nvGrpSpPr>
          <p:cNvPr id="11" name="Group 10">
            <a:extLst>
              <a:ext uri="{FF2B5EF4-FFF2-40B4-BE49-F238E27FC236}">
                <a16:creationId xmlns:a16="http://schemas.microsoft.com/office/drawing/2014/main" id="{3C90ACE7-1ABE-274C-90D9-93A603E3F80C}"/>
              </a:ext>
            </a:extLst>
          </p:cNvPr>
          <p:cNvGrpSpPr/>
          <p:nvPr/>
        </p:nvGrpSpPr>
        <p:grpSpPr>
          <a:xfrm>
            <a:off x="8946178" y="260715"/>
            <a:ext cx="2885621" cy="1261274"/>
            <a:chOff x="8429786" y="4806788"/>
            <a:chExt cx="3329166" cy="1455143"/>
          </a:xfrm>
        </p:grpSpPr>
        <p:pic>
          <p:nvPicPr>
            <p:cNvPr id="12" name="Picture 11" descr="Diagram&#10;&#10;Description automatically generated">
              <a:extLst>
                <a:ext uri="{FF2B5EF4-FFF2-40B4-BE49-F238E27FC236}">
                  <a16:creationId xmlns:a16="http://schemas.microsoft.com/office/drawing/2014/main" id="{B0671C2E-C7EA-C744-8540-D491C198CE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13" name="Picture 12" descr="Logo, company name&#10;&#10;Description automatically generated">
              <a:extLst>
                <a:ext uri="{FF2B5EF4-FFF2-40B4-BE49-F238E27FC236}">
                  <a16:creationId xmlns:a16="http://schemas.microsoft.com/office/drawing/2014/main" id="{C691849C-F0E4-3B47-A2AD-614AFBC37D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54956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019A-7A3D-4982-888B-02F7C3CDFB67}"/>
              </a:ext>
            </a:extLst>
          </p:cNvPr>
          <p:cNvSpPr>
            <a:spLocks noGrp="1"/>
          </p:cNvSpPr>
          <p:nvPr>
            <p:ph type="title"/>
          </p:nvPr>
        </p:nvSpPr>
        <p:spPr/>
        <p:txBody>
          <a:bodyPr/>
          <a:lstStyle/>
          <a:p>
            <a:r>
              <a:rPr lang="en-US" dirty="0"/>
              <a:t>Balance– Heel to Toe</a:t>
            </a:r>
          </a:p>
        </p:txBody>
      </p:sp>
      <p:sp>
        <p:nvSpPr>
          <p:cNvPr id="7" name="Date Placeholder 6">
            <a:extLst>
              <a:ext uri="{FF2B5EF4-FFF2-40B4-BE49-F238E27FC236}">
                <a16:creationId xmlns:a16="http://schemas.microsoft.com/office/drawing/2014/main" id="{BA05C35B-8EBA-4544-952E-2E33731ADADF}"/>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1C002E71-3F7B-4C44-84D6-DE5C17A06BBF}"/>
              </a:ext>
            </a:extLst>
          </p:cNvPr>
          <p:cNvSpPr>
            <a:spLocks noGrp="1"/>
          </p:cNvSpPr>
          <p:nvPr>
            <p:ph type="sldNum" sz="quarter" idx="11"/>
          </p:nvPr>
        </p:nvSpPr>
        <p:spPr/>
        <p:txBody>
          <a:bodyPr/>
          <a:lstStyle/>
          <a:p>
            <a:fld id="{37B4140B-C840-984B-AE95-429F0F12176B}" type="slidenum">
              <a:rPr lang="en-US" smtClean="0"/>
              <a:pPr/>
              <a:t>29</a:t>
            </a:fld>
            <a:endParaRPr lang="en-US" dirty="0"/>
          </a:p>
        </p:txBody>
      </p:sp>
      <p:pic>
        <p:nvPicPr>
          <p:cNvPr id="4" name="Online Media 3" title="Exercise--Heel-to-Toe Walk">
            <a:hlinkClick r:id="" action="ppaction://media"/>
            <a:extLst>
              <a:ext uri="{FF2B5EF4-FFF2-40B4-BE49-F238E27FC236}">
                <a16:creationId xmlns:a16="http://schemas.microsoft.com/office/drawing/2014/main" id="{5D317B8A-7764-6197-7DA4-6CE74569C53A}"/>
              </a:ext>
            </a:extLst>
          </p:cNvPr>
          <p:cNvPicPr>
            <a:picLocks noRot="1" noChangeAspect="1"/>
          </p:cNvPicPr>
          <p:nvPr>
            <a:videoFile r:link="rId1"/>
          </p:nvPr>
        </p:nvPicPr>
        <p:blipFill>
          <a:blip r:embed="rId4"/>
          <a:stretch>
            <a:fillRect/>
          </a:stretch>
        </p:blipFill>
        <p:spPr>
          <a:xfrm>
            <a:off x="834151" y="1232818"/>
            <a:ext cx="8490470" cy="5071179"/>
          </a:xfrm>
          <a:prstGeom prst="rect">
            <a:avLst/>
          </a:prstGeom>
        </p:spPr>
      </p:pic>
    </p:spTree>
    <p:extLst>
      <p:ext uri="{BB962C8B-B14F-4D97-AF65-F5344CB8AC3E}">
        <p14:creationId xmlns:p14="http://schemas.microsoft.com/office/powerpoint/2010/main" val="242195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A347C0-356A-074C-965E-94B40D068BFD}"/>
              </a:ext>
            </a:extLst>
          </p:cNvPr>
          <p:cNvSpPr>
            <a:spLocks noGrp="1"/>
          </p:cNvSpPr>
          <p:nvPr>
            <p:ph type="title"/>
          </p:nvPr>
        </p:nvSpPr>
        <p:spPr/>
        <p:txBody>
          <a:bodyPr>
            <a:normAutofit/>
          </a:bodyPr>
          <a:lstStyle/>
          <a:p>
            <a:r>
              <a:rPr lang="en-US" dirty="0"/>
              <a:t>Today’s Agenda</a:t>
            </a:r>
          </a:p>
        </p:txBody>
      </p:sp>
      <p:sp>
        <p:nvSpPr>
          <p:cNvPr id="9" name="Date Placeholder 8">
            <a:extLst>
              <a:ext uri="{FF2B5EF4-FFF2-40B4-BE49-F238E27FC236}">
                <a16:creationId xmlns:a16="http://schemas.microsoft.com/office/drawing/2014/main" id="{AB09B4F4-D401-6045-ABE1-9F3CB33859AC}"/>
              </a:ext>
            </a:extLst>
          </p:cNvPr>
          <p:cNvSpPr>
            <a:spLocks noGrp="1"/>
          </p:cNvSpPr>
          <p:nvPr>
            <p:ph type="dt" sz="half" idx="2"/>
          </p:nvPr>
        </p:nvSpPr>
        <p:spPr/>
        <p:txBody>
          <a:bodyPr/>
          <a:lstStyle/>
          <a:p>
            <a:pPr fontAlgn="base"/>
            <a:r>
              <a:rPr lang="en-US" dirty="0"/>
              <a:t>© South Metro Fire Rescue. All rights reserved.</a:t>
            </a:r>
          </a:p>
        </p:txBody>
      </p:sp>
      <p:sp>
        <p:nvSpPr>
          <p:cNvPr id="10" name="Slide Number Placeholder 9">
            <a:extLst>
              <a:ext uri="{FF2B5EF4-FFF2-40B4-BE49-F238E27FC236}">
                <a16:creationId xmlns:a16="http://schemas.microsoft.com/office/drawing/2014/main" id="{6326D3E7-95F5-9A4C-943A-0A5CF22BFAA0}"/>
              </a:ext>
            </a:extLst>
          </p:cNvPr>
          <p:cNvSpPr>
            <a:spLocks noGrp="1"/>
          </p:cNvSpPr>
          <p:nvPr>
            <p:ph type="sldNum" sz="quarter" idx="4"/>
          </p:nvPr>
        </p:nvSpPr>
        <p:spPr/>
        <p:txBody>
          <a:bodyPr/>
          <a:lstStyle/>
          <a:p>
            <a:fld id="{37B4140B-C840-984B-AE95-429F0F12176B}" type="slidenum">
              <a:rPr lang="en-US" smtClean="0"/>
              <a:pPr/>
              <a:t>3</a:t>
            </a:fld>
            <a:endParaRPr lang="en-US" dirty="0"/>
          </a:p>
        </p:txBody>
      </p:sp>
      <p:sp>
        <p:nvSpPr>
          <p:cNvPr id="7" name="Content Placeholder 2">
            <a:extLst>
              <a:ext uri="{FF2B5EF4-FFF2-40B4-BE49-F238E27FC236}">
                <a16:creationId xmlns:a16="http://schemas.microsoft.com/office/drawing/2014/main" id="{5B16A7A0-FE24-2845-A761-FCA62AD40A45}"/>
              </a:ext>
            </a:extLst>
          </p:cNvPr>
          <p:cNvSpPr txBox="1">
            <a:spLocks/>
          </p:cNvSpPr>
          <p:nvPr/>
        </p:nvSpPr>
        <p:spPr>
          <a:xfrm>
            <a:off x="6096001" y="1611792"/>
            <a:ext cx="5918708" cy="453029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endParaRPr lang="en-US" sz="1800" b="1" dirty="0">
              <a:latin typeface="Bookman Old Style" panose="02050604050505020204" pitchFamily="18" charset="0"/>
            </a:endParaRPr>
          </a:p>
          <a:p>
            <a:pPr marL="342900" indent="-342900">
              <a:buFont typeface="+mj-lt"/>
              <a:buAutoNum type="arabicPeriod"/>
            </a:pPr>
            <a:r>
              <a:rPr lang="en-US" sz="1800" b="1" dirty="0">
                <a:latin typeface="Bookman Old Style" panose="02050604050505020204" pitchFamily="18" charset="0"/>
              </a:rPr>
              <a:t>Fall prevention</a:t>
            </a:r>
          </a:p>
          <a:p>
            <a:pPr marL="342900" indent="-342900">
              <a:buFont typeface="+mj-lt"/>
              <a:buAutoNum type="arabicPeriod"/>
            </a:pPr>
            <a:endParaRPr lang="en-US" sz="1800" b="1" dirty="0">
              <a:latin typeface="Bookman Old Style" panose="02050604050505020204" pitchFamily="18" charset="0"/>
            </a:endParaRPr>
          </a:p>
          <a:p>
            <a:pPr marL="342900" indent="-342900">
              <a:buFont typeface="+mj-lt"/>
              <a:buAutoNum type="arabicPeriod"/>
            </a:pPr>
            <a:r>
              <a:rPr lang="en-US" sz="1800" b="1" dirty="0">
                <a:latin typeface="Bookman Old Style" panose="02050604050505020204" pitchFamily="18" charset="0"/>
              </a:rPr>
              <a:t>Modifiable risks to prevent falls</a:t>
            </a:r>
          </a:p>
          <a:p>
            <a:pPr marL="342900" indent="-342900">
              <a:buFont typeface="+mj-lt"/>
              <a:buAutoNum type="arabicPeriod"/>
            </a:pPr>
            <a:endParaRPr lang="en-US" sz="1800" b="1" dirty="0">
              <a:latin typeface="Bookman Old Style" panose="02050604050505020204" pitchFamily="18" charset="0"/>
            </a:endParaRPr>
          </a:p>
          <a:p>
            <a:pPr marL="342900" indent="-342900">
              <a:buFont typeface="+mj-lt"/>
              <a:buAutoNum type="arabicPeriod"/>
            </a:pPr>
            <a:r>
              <a:rPr lang="en-US" sz="1800" b="1" dirty="0">
                <a:latin typeface="Bookman Old Style" panose="02050604050505020204" pitchFamily="18" charset="0"/>
              </a:rPr>
              <a:t>How to get up from a fall </a:t>
            </a:r>
          </a:p>
          <a:p>
            <a:pPr marL="342900" indent="-342900">
              <a:buFont typeface="+mj-lt"/>
              <a:buAutoNum type="arabicPeriod"/>
            </a:pPr>
            <a:endParaRPr lang="en-US" sz="1800" b="1" dirty="0">
              <a:latin typeface="Bookman Old Style" panose="02050604050505020204" pitchFamily="18" charset="0"/>
            </a:endParaRPr>
          </a:p>
          <a:p>
            <a:pPr marL="342900" indent="-342900">
              <a:buFont typeface="+mj-lt"/>
              <a:buAutoNum type="arabicPeriod"/>
            </a:pPr>
            <a:r>
              <a:rPr lang="en-US" sz="1800" b="1" dirty="0">
                <a:latin typeface="Bookman Old Style" panose="02050604050505020204" pitchFamily="18" charset="0"/>
              </a:rPr>
              <a:t>Tips to increase stability when getting out of bed or chairs </a:t>
            </a:r>
          </a:p>
          <a:p>
            <a:pPr marL="342900" indent="-342900">
              <a:buFont typeface="+mj-lt"/>
              <a:buAutoNum type="arabicPeriod"/>
            </a:pPr>
            <a:endParaRPr lang="en-US" sz="1800" b="1" dirty="0">
              <a:latin typeface="Bookman Old Style" panose="02050604050505020204" pitchFamily="18" charset="0"/>
            </a:endParaRPr>
          </a:p>
          <a:p>
            <a:pPr marL="342900" indent="-342900">
              <a:buFont typeface="+mj-lt"/>
              <a:buAutoNum type="arabicPeriod"/>
            </a:pPr>
            <a:r>
              <a:rPr lang="en-US" sz="1800" b="1" dirty="0">
                <a:latin typeface="Bookman Old Style" panose="02050604050505020204" pitchFamily="18" charset="0"/>
              </a:rPr>
              <a:t>Home modifications</a:t>
            </a:r>
          </a:p>
          <a:p>
            <a:pPr marL="0" indent="0">
              <a:buNone/>
            </a:pPr>
            <a:endParaRPr lang="en-US" sz="1800" b="1" dirty="0">
              <a:latin typeface="Bookman Old Style" panose="02050604050505020204" pitchFamily="18" charset="0"/>
            </a:endParaRPr>
          </a:p>
          <a:p>
            <a:pPr marL="0" indent="0">
              <a:buNone/>
            </a:pPr>
            <a:r>
              <a:rPr lang="en-US" sz="1800" b="1" dirty="0">
                <a:latin typeface="Bookman Old Style" panose="02050604050505020204" pitchFamily="18" charset="0"/>
              </a:rPr>
              <a:t>6. Resources  </a:t>
            </a:r>
          </a:p>
        </p:txBody>
      </p:sp>
      <p:pic>
        <p:nvPicPr>
          <p:cNvPr id="8" name="Picture 7">
            <a:extLst>
              <a:ext uri="{FF2B5EF4-FFF2-40B4-BE49-F238E27FC236}">
                <a16:creationId xmlns:a16="http://schemas.microsoft.com/office/drawing/2014/main" id="{E426FECA-925F-0545-B026-1238C4F0F7AA}"/>
              </a:ext>
            </a:extLst>
          </p:cNvPr>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389048" y="1611792"/>
            <a:ext cx="5183980" cy="34547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Diagram&#10;&#10;Description automatically generated">
            <a:extLst>
              <a:ext uri="{FF2B5EF4-FFF2-40B4-BE49-F238E27FC236}">
                <a16:creationId xmlns:a16="http://schemas.microsoft.com/office/drawing/2014/main" id="{B46955F8-8658-9145-B416-75E778352F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476" y="4428061"/>
            <a:ext cx="1665926" cy="1636294"/>
          </a:xfrm>
          <a:prstGeom prst="ellipse">
            <a:avLst/>
          </a:prstGeom>
        </p:spPr>
      </p:pic>
    </p:spTree>
    <p:extLst>
      <p:ext uri="{BB962C8B-B14F-4D97-AF65-F5344CB8AC3E}">
        <p14:creationId xmlns:p14="http://schemas.microsoft.com/office/powerpoint/2010/main" val="1757574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019A-7A3D-4982-888B-02F7C3CDFB67}"/>
              </a:ext>
            </a:extLst>
          </p:cNvPr>
          <p:cNvSpPr>
            <a:spLocks noGrp="1"/>
          </p:cNvSpPr>
          <p:nvPr>
            <p:ph type="title"/>
          </p:nvPr>
        </p:nvSpPr>
        <p:spPr/>
        <p:txBody>
          <a:bodyPr/>
          <a:lstStyle/>
          <a:p>
            <a:r>
              <a:rPr lang="en-US" dirty="0"/>
              <a:t>Standing Up – Nose Over Toes</a:t>
            </a:r>
          </a:p>
        </p:txBody>
      </p:sp>
      <p:sp>
        <p:nvSpPr>
          <p:cNvPr id="7" name="Date Placeholder 6">
            <a:extLst>
              <a:ext uri="{FF2B5EF4-FFF2-40B4-BE49-F238E27FC236}">
                <a16:creationId xmlns:a16="http://schemas.microsoft.com/office/drawing/2014/main" id="{BA05C35B-8EBA-4544-952E-2E33731ADADF}"/>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1C002E71-3F7B-4C44-84D6-DE5C17A06BBF}"/>
              </a:ext>
            </a:extLst>
          </p:cNvPr>
          <p:cNvSpPr>
            <a:spLocks noGrp="1"/>
          </p:cNvSpPr>
          <p:nvPr>
            <p:ph type="sldNum" sz="quarter" idx="11"/>
          </p:nvPr>
        </p:nvSpPr>
        <p:spPr/>
        <p:txBody>
          <a:bodyPr/>
          <a:lstStyle/>
          <a:p>
            <a:fld id="{37B4140B-C840-984B-AE95-429F0F12176B}" type="slidenum">
              <a:rPr lang="en-US" smtClean="0"/>
              <a:pPr/>
              <a:t>30</a:t>
            </a:fld>
            <a:endParaRPr lang="en-US" dirty="0"/>
          </a:p>
        </p:txBody>
      </p:sp>
      <p:pic>
        <p:nvPicPr>
          <p:cNvPr id="3" name="Online Media 2" title="Nose Over Toes">
            <a:hlinkClick r:id="" action="ppaction://media"/>
            <a:extLst>
              <a:ext uri="{FF2B5EF4-FFF2-40B4-BE49-F238E27FC236}">
                <a16:creationId xmlns:a16="http://schemas.microsoft.com/office/drawing/2014/main" id="{518FA5E8-0C1F-4C49-A654-09A10C6921E7}"/>
              </a:ext>
            </a:extLst>
          </p:cNvPr>
          <p:cNvPicPr>
            <a:picLocks noRot="1" noChangeAspect="1"/>
          </p:cNvPicPr>
          <p:nvPr>
            <a:videoFile r:link="rId1"/>
          </p:nvPr>
        </p:nvPicPr>
        <p:blipFill>
          <a:blip r:embed="rId4"/>
          <a:stretch>
            <a:fillRect/>
          </a:stretch>
        </p:blipFill>
        <p:spPr>
          <a:xfrm>
            <a:off x="661627" y="1300718"/>
            <a:ext cx="8742017" cy="4935378"/>
          </a:xfrm>
          <a:prstGeom prst="rect">
            <a:avLst/>
          </a:prstGeom>
        </p:spPr>
      </p:pic>
    </p:spTree>
    <p:extLst>
      <p:ext uri="{BB962C8B-B14F-4D97-AF65-F5344CB8AC3E}">
        <p14:creationId xmlns:p14="http://schemas.microsoft.com/office/powerpoint/2010/main" val="423493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988" y="1775367"/>
            <a:ext cx="3368969" cy="3307266"/>
          </a:xfrm>
          <a:prstGeom prst="rect">
            <a:avLst/>
          </a:prstGeom>
        </p:spPr>
      </p:pic>
      <p:sp>
        <p:nvSpPr>
          <p:cNvPr id="25" name="Freeform: Shape 24">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4" name="TextBox 3">
            <a:extLst>
              <a:ext uri="{FF2B5EF4-FFF2-40B4-BE49-F238E27FC236}">
                <a16:creationId xmlns:a16="http://schemas.microsoft.com/office/drawing/2014/main" id="{C5EA24E8-2C05-4E72-A827-508613BEA798}"/>
              </a:ext>
            </a:extLst>
          </p:cNvPr>
          <p:cNvSpPr txBox="1"/>
          <p:nvPr/>
        </p:nvSpPr>
        <p:spPr>
          <a:xfrm>
            <a:off x="5622061" y="762538"/>
            <a:ext cx="5649349" cy="31998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kern="1200" dirty="0">
                <a:solidFill>
                  <a:srgbClr val="FFFFFF"/>
                </a:solidFill>
                <a:latin typeface="+mj-lt"/>
                <a:ea typeface="+mj-ea"/>
                <a:cs typeface="+mj-cs"/>
              </a:rPr>
              <a:t>Nose Over Toes</a:t>
            </a:r>
          </a:p>
        </p:txBody>
      </p:sp>
      <p:sp>
        <p:nvSpPr>
          <p:cNvPr id="26"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fontAlgn="base">
              <a:lnSpc>
                <a:spcPct val="90000"/>
              </a:lnSpc>
              <a:spcAft>
                <a:spcPts val="600"/>
              </a:spcAft>
            </a:pPr>
            <a:r>
              <a:rPr lang="en-US">
                <a:solidFill>
                  <a:schemeClr val="tx1">
                    <a:tint val="75000"/>
                  </a:schemeClr>
                </a:solidFill>
              </a:rPr>
              <a:t>© South Metro Fire Rescue. All rights reserved.</a:t>
            </a:r>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a:xfrm>
            <a:off x="9832848" y="6356350"/>
            <a:ext cx="1520952" cy="365125"/>
          </a:xfrm>
        </p:spPr>
        <p:txBody>
          <a:bodyPr vert="horz" lIns="91440" tIns="45720" rIns="91440" bIns="45720" rtlCol="0" anchor="ctr">
            <a:normAutofit/>
          </a:bodyPr>
          <a:lstStyle/>
          <a:p>
            <a:pPr>
              <a:spcAft>
                <a:spcPts val="600"/>
              </a:spcAft>
            </a:pPr>
            <a:fld id="{37B4140B-C840-984B-AE95-429F0F12176B}" type="slidenum">
              <a:rPr lang="en-US" sz="1200">
                <a:solidFill>
                  <a:srgbClr val="FFFFFF"/>
                </a:solidFill>
              </a:rPr>
              <a:pPr>
                <a:spcAft>
                  <a:spcPts val="600"/>
                </a:spcAft>
              </a:pPr>
              <a:t>31</a:t>
            </a:fld>
            <a:endParaRPr lang="en-US" sz="1200">
              <a:solidFill>
                <a:srgbClr val="FFFFFF"/>
              </a:solidFill>
            </a:endParaRPr>
          </a:p>
        </p:txBody>
      </p:sp>
      <p:sp>
        <p:nvSpPr>
          <p:cNvPr id="5" name="TextBox 4">
            <a:extLst>
              <a:ext uri="{FF2B5EF4-FFF2-40B4-BE49-F238E27FC236}">
                <a16:creationId xmlns:a16="http://schemas.microsoft.com/office/drawing/2014/main" id="{4F1321BE-B59A-EB2A-D1D6-39C657ED2C4A}"/>
              </a:ext>
            </a:extLst>
          </p:cNvPr>
          <p:cNvSpPr txBox="1"/>
          <p:nvPr/>
        </p:nvSpPr>
        <p:spPr>
          <a:xfrm>
            <a:off x="6316578" y="4201026"/>
            <a:ext cx="3880183" cy="707886"/>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chemeClr val="bg1"/>
                </a:solidFill>
                <a:cs typeface="Calibri"/>
              </a:rPr>
              <a:t>SMFRsenior.org</a:t>
            </a:r>
          </a:p>
        </p:txBody>
      </p:sp>
    </p:spTree>
    <p:extLst>
      <p:ext uri="{BB962C8B-B14F-4D97-AF65-F5344CB8AC3E}">
        <p14:creationId xmlns:p14="http://schemas.microsoft.com/office/powerpoint/2010/main" val="1727033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9" name="Date Placeholder 6">
            <a:extLst>
              <a:ext uri="{FF2B5EF4-FFF2-40B4-BE49-F238E27FC236}">
                <a16:creationId xmlns:a16="http://schemas.microsoft.com/office/drawing/2014/main" id="{673FA4DB-CF99-BF4D-AFDE-4421E868C6DD}"/>
              </a:ext>
            </a:extLst>
          </p:cNvPr>
          <p:cNvSpPr txBox="1">
            <a:spLocks/>
          </p:cNvSpPr>
          <p:nvPr/>
        </p:nvSpPr>
        <p:spPr>
          <a:xfrm>
            <a:off x="198783" y="6492875"/>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15" name="Rectangle 14">
            <a:extLst>
              <a:ext uri="{FF2B5EF4-FFF2-40B4-BE49-F238E27FC236}">
                <a16:creationId xmlns:a16="http://schemas.microsoft.com/office/drawing/2014/main" id="{B2A10974-CFC3-6D46-BC6B-1E01CEF2F32B}"/>
              </a:ext>
            </a:extLst>
          </p:cNvPr>
          <p:cNvSpPr/>
          <p:nvPr/>
        </p:nvSpPr>
        <p:spPr>
          <a:xfrm>
            <a:off x="0" y="2202924"/>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BB1BA3-3BDD-E642-9C8F-97B4A6BE53D5}"/>
              </a:ext>
            </a:extLst>
          </p:cNvPr>
          <p:cNvSpPr/>
          <p:nvPr/>
        </p:nvSpPr>
        <p:spPr>
          <a:xfrm>
            <a:off x="0" y="9158"/>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6">
            <a:extLst>
              <a:ext uri="{FF2B5EF4-FFF2-40B4-BE49-F238E27FC236}">
                <a16:creationId xmlns:a16="http://schemas.microsoft.com/office/drawing/2014/main" id="{5630E98A-AE94-5745-BCAF-A27A4B3228DF}"/>
              </a:ext>
            </a:extLst>
          </p:cNvPr>
          <p:cNvSpPr txBox="1">
            <a:spLocks/>
          </p:cNvSpPr>
          <p:nvPr/>
        </p:nvSpPr>
        <p:spPr>
          <a:xfrm>
            <a:off x="444573" y="9158"/>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400" dirty="0"/>
              <a:t>Judgement </a:t>
            </a:r>
          </a:p>
        </p:txBody>
      </p:sp>
      <p:pic>
        <p:nvPicPr>
          <p:cNvPr id="18" name="Content Placeholder 6">
            <a:extLst>
              <a:ext uri="{FF2B5EF4-FFF2-40B4-BE49-F238E27FC236}">
                <a16:creationId xmlns:a16="http://schemas.microsoft.com/office/drawing/2014/main" id="{F0A98AE4-B87C-B246-ABF3-FD2C9450393A}"/>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167846" y="9168"/>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bg1"/>
          </a:solidFill>
          <a:effectLst>
            <a:outerShdw blurRad="50800" dist="38100" dir="8100000" algn="tr" rotWithShape="0">
              <a:prstClr val="black">
                <a:alpha val="40000"/>
              </a:prstClr>
            </a:outerShdw>
          </a:effectLst>
        </p:spPr>
      </p:pic>
      <p:sp>
        <p:nvSpPr>
          <p:cNvPr id="19" name="Content Placeholder 2">
            <a:extLst>
              <a:ext uri="{FF2B5EF4-FFF2-40B4-BE49-F238E27FC236}">
                <a16:creationId xmlns:a16="http://schemas.microsoft.com/office/drawing/2014/main" id="{CADD8FFC-15E5-FF49-8C64-AF7E5C02B534}"/>
              </a:ext>
            </a:extLst>
          </p:cNvPr>
          <p:cNvSpPr txBox="1">
            <a:spLocks/>
          </p:cNvSpPr>
          <p:nvPr/>
        </p:nvSpPr>
        <p:spPr>
          <a:xfrm>
            <a:off x="757985" y="2660784"/>
            <a:ext cx="5011313" cy="3098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latin typeface="Bookman Old Style" panose="02050604050505020204" pitchFamily="18" charset="0"/>
              </a:rPr>
              <a:t>Assistive Devices</a:t>
            </a:r>
          </a:p>
          <a:p>
            <a:pPr marL="285750" indent="-285750"/>
            <a:r>
              <a:rPr lang="en-US" dirty="0">
                <a:latin typeface="Bookman Old Style" panose="02050604050505020204" pitchFamily="18" charset="0"/>
              </a:rPr>
              <a:t>Proper Fitting Shoes</a:t>
            </a:r>
          </a:p>
          <a:p>
            <a:pPr marL="285750" indent="-285750"/>
            <a:r>
              <a:rPr lang="en-US" dirty="0">
                <a:latin typeface="Bookman Old Style" panose="02050604050505020204" pitchFamily="18" charset="0"/>
              </a:rPr>
              <a:t>Home modifications</a:t>
            </a:r>
          </a:p>
          <a:p>
            <a:pPr marL="285750" indent="-285750"/>
            <a:r>
              <a:rPr lang="en-US" dirty="0">
                <a:latin typeface="Bookman Old Style" panose="02050604050505020204" pitchFamily="18" charset="0"/>
              </a:rPr>
              <a:t>Nutrition</a:t>
            </a:r>
          </a:p>
          <a:p>
            <a:pPr marL="285750" indent="-285750"/>
            <a:r>
              <a:rPr lang="en-US" dirty="0">
                <a:latin typeface="Bookman Old Style" panose="02050604050505020204" pitchFamily="18" charset="0"/>
              </a:rPr>
              <a:t>Local Classes</a:t>
            </a:r>
          </a:p>
          <a:p>
            <a:pPr marL="285750" indent="-285750"/>
            <a:endParaRPr lang="en-US" dirty="0">
              <a:latin typeface="Bookman Old Style" panose="02050604050505020204" pitchFamily="18" charset="0"/>
            </a:endParaRPr>
          </a:p>
        </p:txBody>
      </p:sp>
      <p:grpSp>
        <p:nvGrpSpPr>
          <p:cNvPr id="20" name="Group 19">
            <a:extLst>
              <a:ext uri="{FF2B5EF4-FFF2-40B4-BE49-F238E27FC236}">
                <a16:creationId xmlns:a16="http://schemas.microsoft.com/office/drawing/2014/main" id="{7511AFF4-C85C-064A-A136-831353FEB2A4}"/>
              </a:ext>
            </a:extLst>
          </p:cNvPr>
          <p:cNvGrpSpPr/>
          <p:nvPr/>
        </p:nvGrpSpPr>
        <p:grpSpPr>
          <a:xfrm>
            <a:off x="8946178" y="5148501"/>
            <a:ext cx="2885621" cy="1261274"/>
            <a:chOff x="8429786" y="4806788"/>
            <a:chExt cx="3329166" cy="1455143"/>
          </a:xfrm>
        </p:grpSpPr>
        <p:pic>
          <p:nvPicPr>
            <p:cNvPr id="21" name="Picture 20" descr="Diagram&#10;&#10;Description automatically generated">
              <a:extLst>
                <a:ext uri="{FF2B5EF4-FFF2-40B4-BE49-F238E27FC236}">
                  <a16:creationId xmlns:a16="http://schemas.microsoft.com/office/drawing/2014/main" id="{4CCABE16-CBD4-7B48-975B-54B0271A76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2" name="Picture 21" descr="Logo, company name&#10;&#10;Description automatically generated">
              <a:extLst>
                <a:ext uri="{FF2B5EF4-FFF2-40B4-BE49-F238E27FC236}">
                  <a16:creationId xmlns:a16="http://schemas.microsoft.com/office/drawing/2014/main" id="{85B3A02D-2AF9-A34B-AA85-4EBD245BC6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106010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9" name="Date Placeholder 6">
            <a:extLst>
              <a:ext uri="{FF2B5EF4-FFF2-40B4-BE49-F238E27FC236}">
                <a16:creationId xmlns:a16="http://schemas.microsoft.com/office/drawing/2014/main" id="{673FA4DB-CF99-BF4D-AFDE-4421E868C6DD}"/>
              </a:ext>
            </a:extLst>
          </p:cNvPr>
          <p:cNvSpPr txBox="1">
            <a:spLocks/>
          </p:cNvSpPr>
          <p:nvPr/>
        </p:nvSpPr>
        <p:spPr>
          <a:xfrm>
            <a:off x="198783" y="6492875"/>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15" name="Rectangle 14">
            <a:extLst>
              <a:ext uri="{FF2B5EF4-FFF2-40B4-BE49-F238E27FC236}">
                <a16:creationId xmlns:a16="http://schemas.microsoft.com/office/drawing/2014/main" id="{B2A10974-CFC3-6D46-BC6B-1E01CEF2F32B}"/>
              </a:ext>
            </a:extLst>
          </p:cNvPr>
          <p:cNvSpPr/>
          <p:nvPr/>
        </p:nvSpPr>
        <p:spPr>
          <a:xfrm>
            <a:off x="0" y="2202924"/>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6BB1BA3-3BDD-E642-9C8F-97B4A6BE53D5}"/>
              </a:ext>
            </a:extLst>
          </p:cNvPr>
          <p:cNvSpPr/>
          <p:nvPr/>
        </p:nvSpPr>
        <p:spPr>
          <a:xfrm>
            <a:off x="0" y="9158"/>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6">
            <a:extLst>
              <a:ext uri="{FF2B5EF4-FFF2-40B4-BE49-F238E27FC236}">
                <a16:creationId xmlns:a16="http://schemas.microsoft.com/office/drawing/2014/main" id="{5630E98A-AE94-5745-BCAF-A27A4B3228DF}"/>
              </a:ext>
            </a:extLst>
          </p:cNvPr>
          <p:cNvSpPr txBox="1">
            <a:spLocks/>
          </p:cNvSpPr>
          <p:nvPr/>
        </p:nvSpPr>
        <p:spPr>
          <a:xfrm>
            <a:off x="444573" y="9158"/>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400" dirty="0"/>
              <a:t>Walkers / Canes</a:t>
            </a:r>
          </a:p>
        </p:txBody>
      </p:sp>
      <p:pic>
        <p:nvPicPr>
          <p:cNvPr id="18" name="Content Placeholder 6">
            <a:extLst>
              <a:ext uri="{FF2B5EF4-FFF2-40B4-BE49-F238E27FC236}">
                <a16:creationId xmlns:a16="http://schemas.microsoft.com/office/drawing/2014/main" id="{F0A98AE4-B87C-B246-ABF3-FD2C9450393A}"/>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167846" y="9168"/>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bg1"/>
          </a:solidFill>
          <a:effectLst>
            <a:outerShdw blurRad="50800" dist="38100" dir="8100000" algn="tr" rotWithShape="0">
              <a:prstClr val="black">
                <a:alpha val="40000"/>
              </a:prstClr>
            </a:outerShdw>
          </a:effectLst>
        </p:spPr>
      </p:pic>
      <p:sp>
        <p:nvSpPr>
          <p:cNvPr id="19" name="Content Placeholder 2">
            <a:extLst>
              <a:ext uri="{FF2B5EF4-FFF2-40B4-BE49-F238E27FC236}">
                <a16:creationId xmlns:a16="http://schemas.microsoft.com/office/drawing/2014/main" id="{CADD8FFC-15E5-FF49-8C64-AF7E5C02B534}"/>
              </a:ext>
            </a:extLst>
          </p:cNvPr>
          <p:cNvSpPr txBox="1">
            <a:spLocks/>
          </p:cNvSpPr>
          <p:nvPr/>
        </p:nvSpPr>
        <p:spPr>
          <a:xfrm>
            <a:off x="839788" y="2514233"/>
            <a:ext cx="5011313"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latin typeface="Bookman Old Style" panose="02050604050505020204" pitchFamily="18" charset="0"/>
              </a:rPr>
              <a:t>Walkers and canes are not one size fits all! </a:t>
            </a:r>
          </a:p>
          <a:p>
            <a:pPr marL="285750" indent="-285750"/>
            <a:r>
              <a:rPr lang="en-US" dirty="0">
                <a:latin typeface="Bookman Old Style" panose="02050604050505020204" pitchFamily="18" charset="0"/>
              </a:rPr>
              <a:t>A PT or OT can adjust to the proper height </a:t>
            </a:r>
          </a:p>
          <a:p>
            <a:pPr marL="285750" indent="-285750"/>
            <a:r>
              <a:rPr lang="en-US" dirty="0">
                <a:latin typeface="Bookman Old Style" panose="02050604050505020204" pitchFamily="18" charset="0"/>
              </a:rPr>
              <a:t>Keep it close</a:t>
            </a:r>
          </a:p>
          <a:p>
            <a:pPr marL="285750" indent="-285750"/>
            <a:r>
              <a:rPr lang="en-US" dirty="0">
                <a:latin typeface="Bookman Old Style" panose="02050604050505020204" pitchFamily="18" charset="0"/>
              </a:rPr>
              <a:t>Weaker leg leads </a:t>
            </a:r>
            <a:br>
              <a:rPr lang="en-US" dirty="0">
                <a:latin typeface="Bookman Old Style" panose="02050604050505020204" pitchFamily="18" charset="0"/>
              </a:rPr>
            </a:br>
            <a:r>
              <a:rPr lang="en-US" dirty="0">
                <a:latin typeface="Bookman Old Style" panose="02050604050505020204" pitchFamily="18" charset="0"/>
              </a:rPr>
              <a:t>before stronger </a:t>
            </a:r>
          </a:p>
        </p:txBody>
      </p:sp>
      <p:grpSp>
        <p:nvGrpSpPr>
          <p:cNvPr id="20" name="Group 19">
            <a:extLst>
              <a:ext uri="{FF2B5EF4-FFF2-40B4-BE49-F238E27FC236}">
                <a16:creationId xmlns:a16="http://schemas.microsoft.com/office/drawing/2014/main" id="{7511AFF4-C85C-064A-A136-831353FEB2A4}"/>
              </a:ext>
            </a:extLst>
          </p:cNvPr>
          <p:cNvGrpSpPr/>
          <p:nvPr/>
        </p:nvGrpSpPr>
        <p:grpSpPr>
          <a:xfrm>
            <a:off x="8946178" y="5148501"/>
            <a:ext cx="2885621" cy="1261274"/>
            <a:chOff x="8429786" y="4806788"/>
            <a:chExt cx="3329166" cy="1455143"/>
          </a:xfrm>
        </p:grpSpPr>
        <p:pic>
          <p:nvPicPr>
            <p:cNvPr id="21" name="Picture 20" descr="Diagram&#10;&#10;Description automatically generated">
              <a:extLst>
                <a:ext uri="{FF2B5EF4-FFF2-40B4-BE49-F238E27FC236}">
                  <a16:creationId xmlns:a16="http://schemas.microsoft.com/office/drawing/2014/main" id="{4CCABE16-CBD4-7B48-975B-54B0271A76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2" name="Picture 21" descr="Logo, company name&#10;&#10;Description automatically generated">
              <a:extLst>
                <a:ext uri="{FF2B5EF4-FFF2-40B4-BE49-F238E27FC236}">
                  <a16:creationId xmlns:a16="http://schemas.microsoft.com/office/drawing/2014/main" id="{85B3A02D-2AF9-A34B-AA85-4EBD245BC6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1277721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A347C0-356A-074C-965E-94B40D068BFD}"/>
              </a:ext>
            </a:extLst>
          </p:cNvPr>
          <p:cNvSpPr>
            <a:spLocks noGrp="1"/>
          </p:cNvSpPr>
          <p:nvPr>
            <p:ph type="title"/>
          </p:nvPr>
        </p:nvSpPr>
        <p:spPr/>
        <p:txBody>
          <a:bodyPr>
            <a:normAutofit/>
          </a:bodyPr>
          <a:lstStyle/>
          <a:p>
            <a:r>
              <a:rPr lang="en-US" dirty="0"/>
              <a:t>Proper Footwear</a:t>
            </a:r>
          </a:p>
        </p:txBody>
      </p:sp>
      <p:sp>
        <p:nvSpPr>
          <p:cNvPr id="9" name="Date Placeholder 8">
            <a:extLst>
              <a:ext uri="{FF2B5EF4-FFF2-40B4-BE49-F238E27FC236}">
                <a16:creationId xmlns:a16="http://schemas.microsoft.com/office/drawing/2014/main" id="{AB09B4F4-D401-6045-ABE1-9F3CB33859AC}"/>
              </a:ext>
            </a:extLst>
          </p:cNvPr>
          <p:cNvSpPr>
            <a:spLocks noGrp="1"/>
          </p:cNvSpPr>
          <p:nvPr>
            <p:ph type="dt" sz="half" idx="2"/>
          </p:nvPr>
        </p:nvSpPr>
        <p:spPr/>
        <p:txBody>
          <a:bodyPr/>
          <a:lstStyle/>
          <a:p>
            <a:pPr fontAlgn="base"/>
            <a:r>
              <a:rPr lang="en-US" dirty="0"/>
              <a:t>© South Metro Fire Rescue. All rights reserved.</a:t>
            </a:r>
          </a:p>
        </p:txBody>
      </p:sp>
      <p:sp>
        <p:nvSpPr>
          <p:cNvPr id="10" name="Slide Number Placeholder 9">
            <a:extLst>
              <a:ext uri="{FF2B5EF4-FFF2-40B4-BE49-F238E27FC236}">
                <a16:creationId xmlns:a16="http://schemas.microsoft.com/office/drawing/2014/main" id="{6326D3E7-95F5-9A4C-943A-0A5CF22BFAA0}"/>
              </a:ext>
            </a:extLst>
          </p:cNvPr>
          <p:cNvSpPr>
            <a:spLocks noGrp="1"/>
          </p:cNvSpPr>
          <p:nvPr>
            <p:ph type="sldNum" sz="quarter" idx="4"/>
          </p:nvPr>
        </p:nvSpPr>
        <p:spPr/>
        <p:txBody>
          <a:bodyPr/>
          <a:lstStyle/>
          <a:p>
            <a:fld id="{37B4140B-C840-984B-AE95-429F0F12176B}" type="slidenum">
              <a:rPr lang="en-US" smtClean="0"/>
              <a:pPr/>
              <a:t>34</a:t>
            </a:fld>
            <a:endParaRPr lang="en-US" dirty="0"/>
          </a:p>
        </p:txBody>
      </p:sp>
      <p:pic>
        <p:nvPicPr>
          <p:cNvPr id="6" name="Picture 5" descr="Diagram&#10;&#10;Description automatically generated">
            <a:extLst>
              <a:ext uri="{FF2B5EF4-FFF2-40B4-BE49-F238E27FC236}">
                <a16:creationId xmlns:a16="http://schemas.microsoft.com/office/drawing/2014/main" id="{B46955F8-8658-9145-B416-75E778352F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8" name="Content Placeholder 10">
            <a:extLst>
              <a:ext uri="{FF2B5EF4-FFF2-40B4-BE49-F238E27FC236}">
                <a16:creationId xmlns:a16="http://schemas.microsoft.com/office/drawing/2014/main" id="{F69FE74A-4E72-2045-8F1C-F60725E73AED}"/>
              </a:ext>
            </a:extLst>
          </p:cNvPr>
          <p:cNvSpPr txBox="1">
            <a:spLocks/>
          </p:cNvSpPr>
          <p:nvPr/>
        </p:nvSpPr>
        <p:spPr>
          <a:xfrm>
            <a:off x="335279" y="1327301"/>
            <a:ext cx="9874049" cy="1256141"/>
          </a:xfrm>
          <a:prstGeom prst="rect">
            <a:avLst/>
          </a:prstGeom>
        </p:spPr>
        <p:txBody>
          <a:bodyPr numCol="2">
            <a:normAutofit fontScale="92500" lnSpcReduction="20000"/>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2400" b="1" dirty="0">
                <a:solidFill>
                  <a:srgbClr val="000000"/>
                </a:solidFill>
                <a:latin typeface="Bookman Old Style" panose="02050604050505020204" pitchFamily="18" charset="0"/>
                <a:cs typeface="Sanskrit Text" panose="02020503050405020304" pitchFamily="18" charset="0"/>
              </a:rPr>
              <a:t>Annual foot checks</a:t>
            </a:r>
          </a:p>
          <a:p>
            <a:pPr marL="285750" indent="-285750" algn="l">
              <a:buFont typeface="Arial" panose="020B0604020202020204" pitchFamily="34" charset="0"/>
              <a:buChar char="•"/>
            </a:pPr>
            <a:endParaRPr lang="en-US" sz="2400" b="1" dirty="0">
              <a:solidFill>
                <a:srgbClr val="000000"/>
              </a:solidFill>
              <a:latin typeface="Bookman Old Style" panose="02050604050505020204" pitchFamily="18" charset="0"/>
              <a:cs typeface="Sanskrit Text" panose="02020503050405020304" pitchFamily="18" charset="0"/>
            </a:endParaRPr>
          </a:p>
          <a:p>
            <a:pPr marL="285750" indent="-285750" algn="l">
              <a:buFont typeface="Arial" panose="020B0604020202020204" pitchFamily="34" charset="0"/>
              <a:buChar char="•"/>
            </a:pPr>
            <a:r>
              <a:rPr lang="en-US" sz="2400" b="1" dirty="0">
                <a:solidFill>
                  <a:srgbClr val="000000"/>
                </a:solidFill>
                <a:latin typeface="Bookman Old Style" panose="02050604050505020204" pitchFamily="18" charset="0"/>
                <a:cs typeface="Sanskrit Text" panose="02020503050405020304" pitchFamily="18" charset="0"/>
              </a:rPr>
              <a:t>Proper fit – not too tight</a:t>
            </a:r>
          </a:p>
          <a:p>
            <a:pPr marL="285750" indent="-285750" algn="l">
              <a:buFont typeface="Arial" panose="020B0604020202020204" pitchFamily="34" charset="0"/>
              <a:buChar char="•"/>
            </a:pPr>
            <a:endParaRPr lang="en-US" sz="2400" b="1" dirty="0">
              <a:solidFill>
                <a:srgbClr val="000000"/>
              </a:solidFill>
              <a:latin typeface="Bookman Old Style" panose="02050604050505020204" pitchFamily="18" charset="0"/>
              <a:cs typeface="Sanskrit Text" panose="02020503050405020304" pitchFamily="18" charset="0"/>
            </a:endParaRPr>
          </a:p>
          <a:p>
            <a:pPr marL="285750" indent="-285750" algn="l">
              <a:buFont typeface="Arial" panose="020B0604020202020204" pitchFamily="34" charset="0"/>
              <a:buChar char="•"/>
            </a:pPr>
            <a:r>
              <a:rPr lang="en-US" sz="2400" b="1" dirty="0">
                <a:solidFill>
                  <a:srgbClr val="000000"/>
                </a:solidFill>
                <a:latin typeface="Bookman Old Style" panose="02050604050505020204" pitchFamily="18" charset="0"/>
                <a:cs typeface="Sanskrit Text" panose="02020503050405020304" pitchFamily="18" charset="0"/>
              </a:rPr>
              <a:t>Rubber sole with a good grip</a:t>
            </a:r>
          </a:p>
          <a:p>
            <a:pPr marL="285750" indent="-285750" algn="l">
              <a:buFont typeface="Arial" panose="020B0604020202020204" pitchFamily="34" charset="0"/>
              <a:buChar char="•"/>
            </a:pPr>
            <a:endParaRPr lang="en-US" sz="2400" b="1" dirty="0">
              <a:solidFill>
                <a:srgbClr val="000000"/>
              </a:solidFill>
              <a:latin typeface="Bookman Old Style" panose="02050604050505020204" pitchFamily="18" charset="0"/>
              <a:cs typeface="Sanskrit Text" panose="02020503050405020304" pitchFamily="18" charset="0"/>
            </a:endParaRPr>
          </a:p>
          <a:p>
            <a:pPr marL="285750" indent="-285750" algn="l">
              <a:buFont typeface="Arial" panose="020B0604020202020204" pitchFamily="34" charset="0"/>
              <a:buChar char="•"/>
            </a:pPr>
            <a:r>
              <a:rPr lang="en-US" sz="2400" b="1" dirty="0">
                <a:solidFill>
                  <a:srgbClr val="000000"/>
                </a:solidFill>
                <a:latin typeface="Bookman Old Style" panose="02050604050505020204" pitchFamily="18" charset="0"/>
                <a:cs typeface="Sanskrit Text" panose="02020503050405020304" pitchFamily="18" charset="0"/>
              </a:rPr>
              <a:t>Slip </a:t>
            </a:r>
            <a:r>
              <a:rPr lang="en-US" sz="2400" b="1" dirty="0" err="1">
                <a:solidFill>
                  <a:srgbClr val="000000"/>
                </a:solidFill>
                <a:latin typeface="Bookman Old Style" panose="02050604050505020204" pitchFamily="18" charset="0"/>
                <a:cs typeface="Sanskrit Text" panose="02020503050405020304" pitchFamily="18" charset="0"/>
              </a:rPr>
              <a:t>ons</a:t>
            </a:r>
            <a:r>
              <a:rPr lang="en-US" sz="2400" b="1" dirty="0">
                <a:solidFill>
                  <a:srgbClr val="000000"/>
                </a:solidFill>
                <a:latin typeface="Bookman Old Style" panose="02050604050505020204" pitchFamily="18" charset="0"/>
                <a:cs typeface="Sanskrit Text" panose="02020503050405020304" pitchFamily="18" charset="0"/>
              </a:rPr>
              <a:t> should cover the heel</a:t>
            </a:r>
          </a:p>
        </p:txBody>
      </p:sp>
      <p:pic>
        <p:nvPicPr>
          <p:cNvPr id="11" name="Content Placeholder 6">
            <a:extLst>
              <a:ext uri="{FF2B5EF4-FFF2-40B4-BE49-F238E27FC236}">
                <a16:creationId xmlns:a16="http://schemas.microsoft.com/office/drawing/2014/main" id="{793AEA2C-BF79-1D4B-B5CD-5A901BD1CD4F}"/>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9168" y="2763151"/>
            <a:ext cx="12201168" cy="4093262"/>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331015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A816D9-5524-F44F-83CD-71BA0794A90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 y="1051560"/>
            <a:ext cx="12192000" cy="5257490"/>
          </a:xfrm>
          <a:prstGeom prst="rect">
            <a:avLst/>
          </a:prstGeom>
        </p:spPr>
      </p:pic>
      <p:sp>
        <p:nvSpPr>
          <p:cNvPr id="4" name="Title 3">
            <a:extLst>
              <a:ext uri="{FF2B5EF4-FFF2-40B4-BE49-F238E27FC236}">
                <a16:creationId xmlns:a16="http://schemas.microsoft.com/office/drawing/2014/main" id="{A8619140-F44C-734E-B755-4EDE84482140}"/>
              </a:ext>
            </a:extLst>
          </p:cNvPr>
          <p:cNvSpPr>
            <a:spLocks noGrp="1"/>
          </p:cNvSpPr>
          <p:nvPr>
            <p:ph type="title"/>
          </p:nvPr>
        </p:nvSpPr>
        <p:spPr/>
        <p:txBody>
          <a:bodyPr>
            <a:normAutofit/>
          </a:bodyPr>
          <a:lstStyle/>
          <a:p>
            <a:r>
              <a:rPr lang="en-US" dirty="0"/>
              <a:t>Common Fall Hazards + Easy Fixes </a:t>
            </a:r>
          </a:p>
        </p:txBody>
      </p:sp>
      <p:sp>
        <p:nvSpPr>
          <p:cNvPr id="8" name="Date Placeholder 7">
            <a:extLst>
              <a:ext uri="{FF2B5EF4-FFF2-40B4-BE49-F238E27FC236}">
                <a16:creationId xmlns:a16="http://schemas.microsoft.com/office/drawing/2014/main" id="{236DA214-0B32-1A4C-9C84-F9A2076D0929}"/>
              </a:ext>
            </a:extLst>
          </p:cNvPr>
          <p:cNvSpPr>
            <a:spLocks noGrp="1"/>
          </p:cNvSpPr>
          <p:nvPr>
            <p:ph type="dt" sz="half" idx="2"/>
          </p:nvPr>
        </p:nvSpPr>
        <p:spPr/>
        <p:txBody>
          <a:bodyPr/>
          <a:lstStyle/>
          <a:p>
            <a:pPr fontAlgn="base"/>
            <a:r>
              <a:rPr lang="en-US"/>
              <a:t>© South Metro Fire Rescue. All rights reserved.</a:t>
            </a:r>
            <a:endParaRPr lang="en-US" dirty="0"/>
          </a:p>
        </p:txBody>
      </p:sp>
      <p:sp>
        <p:nvSpPr>
          <p:cNvPr id="9" name="Slide Number Placeholder 8">
            <a:extLst>
              <a:ext uri="{FF2B5EF4-FFF2-40B4-BE49-F238E27FC236}">
                <a16:creationId xmlns:a16="http://schemas.microsoft.com/office/drawing/2014/main" id="{3E7F6D2A-AC39-3949-8B4A-51F2B2A63B2C}"/>
              </a:ext>
            </a:extLst>
          </p:cNvPr>
          <p:cNvSpPr>
            <a:spLocks noGrp="1"/>
          </p:cNvSpPr>
          <p:nvPr>
            <p:ph type="sldNum" sz="quarter" idx="4"/>
          </p:nvPr>
        </p:nvSpPr>
        <p:spPr/>
        <p:txBody>
          <a:bodyPr/>
          <a:lstStyle/>
          <a:p>
            <a:fld id="{37B4140B-C840-984B-AE95-429F0F12176B}" type="slidenum">
              <a:rPr lang="en-US" smtClean="0"/>
              <a:pPr/>
              <a:t>35</a:t>
            </a:fld>
            <a:endParaRPr lang="en-US" dirty="0"/>
          </a:p>
        </p:txBody>
      </p:sp>
      <p:pic>
        <p:nvPicPr>
          <p:cNvPr id="10" name="Picture 9" descr="Diagram&#10;&#10;Description automatically generated">
            <a:extLst>
              <a:ext uri="{FF2B5EF4-FFF2-40B4-BE49-F238E27FC236}">
                <a16:creationId xmlns:a16="http://schemas.microsoft.com/office/drawing/2014/main" id="{55CCDE50-58BE-EF47-A80F-C687244BFB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pic>
        <p:nvPicPr>
          <p:cNvPr id="12" name="Picture 11" descr="Logo, company name&#10;&#10;Description automatically generated">
            <a:extLst>
              <a:ext uri="{FF2B5EF4-FFF2-40B4-BE49-F238E27FC236}">
                <a16:creationId xmlns:a16="http://schemas.microsoft.com/office/drawing/2014/main" id="{D5A501E1-7539-EB45-9C78-C58744368B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34380" y="139836"/>
            <a:ext cx="1772933" cy="1757173"/>
          </a:xfrm>
          <a:prstGeom prst="rect">
            <a:avLst/>
          </a:prstGeom>
        </p:spPr>
      </p:pic>
    </p:spTree>
    <p:extLst>
      <p:ext uri="{BB962C8B-B14F-4D97-AF65-F5344CB8AC3E}">
        <p14:creationId xmlns:p14="http://schemas.microsoft.com/office/powerpoint/2010/main" val="35944639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2D5A405-AF02-6952-14A9-92FC1F7894A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a:latin typeface="+mj-lt"/>
                <a:cs typeface="Calibri Light"/>
              </a:rPr>
              <a:t>Find &amp; Fix Hazards in the Home</a:t>
            </a:r>
            <a:endParaRPr lang="en-US">
              <a:ea typeface="+mj-ea"/>
              <a:cs typeface="+mj-cs"/>
            </a:endParaRPr>
          </a:p>
        </p:txBody>
      </p:sp>
      <p:pic>
        <p:nvPicPr>
          <p:cNvPr id="5" name="Picture 4">
            <a:extLst>
              <a:ext uri="{FF2B5EF4-FFF2-40B4-BE49-F238E27FC236}">
                <a16:creationId xmlns:a16="http://schemas.microsoft.com/office/drawing/2014/main" id="{3DA8BAC4-8602-D27D-6602-EE9910C0BD34}"/>
              </a:ext>
            </a:extLst>
          </p:cNvPr>
          <p:cNvPicPr>
            <a:picLocks noChangeAspect="1"/>
          </p:cNvPicPr>
          <p:nvPr/>
        </p:nvPicPr>
        <p:blipFill>
          <a:blip r:embed="rId2"/>
          <a:stretch>
            <a:fillRect/>
          </a:stretch>
        </p:blipFill>
        <p:spPr>
          <a:xfrm>
            <a:off x="4502428" y="719344"/>
            <a:ext cx="7225748" cy="5419311"/>
          </a:xfrm>
          <a:prstGeom prst="rect">
            <a:avLst/>
          </a:prstGeom>
        </p:spPr>
      </p:pic>
      <p:sp>
        <p:nvSpPr>
          <p:cNvPr id="3" name="Date Placeholder 2">
            <a:extLst>
              <a:ext uri="{FF2B5EF4-FFF2-40B4-BE49-F238E27FC236}">
                <a16:creationId xmlns:a16="http://schemas.microsoft.com/office/drawing/2014/main" id="{740F81D9-D91F-F791-B238-C11260A959DC}"/>
              </a:ext>
            </a:extLst>
          </p:cNvPr>
          <p:cNvSpPr>
            <a:spLocks noGrp="1"/>
          </p:cNvSpPr>
          <p:nvPr>
            <p:ph type="dt" sz="half" idx="2"/>
          </p:nvPr>
        </p:nvSpPr>
        <p:spPr>
          <a:xfrm>
            <a:off x="8970264" y="6455664"/>
            <a:ext cx="2743200" cy="365125"/>
          </a:xfrm>
        </p:spPr>
        <p:txBody>
          <a:bodyPr vert="horz" lIns="91440" tIns="45720" rIns="91440" bIns="45720" rtlCol="0" anchor="ctr">
            <a:normAutofit/>
          </a:bodyPr>
          <a:lstStyle/>
          <a:p>
            <a:pPr algn="r" fontAlgn="base">
              <a:spcAft>
                <a:spcPts val="600"/>
              </a:spcAft>
            </a:pPr>
            <a:r>
              <a:rPr lang="en-US"/>
              <a:t>© South Metro Fire Rescue. All rights reserved.</a:t>
            </a:r>
          </a:p>
        </p:txBody>
      </p:sp>
      <p:sp>
        <p:nvSpPr>
          <p:cNvPr id="4" name="Slide Number Placeholder 3">
            <a:extLst>
              <a:ext uri="{FF2B5EF4-FFF2-40B4-BE49-F238E27FC236}">
                <a16:creationId xmlns:a16="http://schemas.microsoft.com/office/drawing/2014/main" id="{97253B31-86D8-5326-07BD-C72CC9FBD4C4}"/>
              </a:ext>
            </a:extLst>
          </p:cNvPr>
          <p:cNvSpPr>
            <a:spLocks noGrp="1"/>
          </p:cNvSpPr>
          <p:nvPr>
            <p:ph type="sldNum" sz="quarter" idx="4"/>
          </p:nvPr>
        </p:nvSpPr>
        <p:spPr>
          <a:xfrm>
            <a:off x="11704319" y="6455664"/>
            <a:ext cx="448056" cy="365125"/>
          </a:xfrm>
        </p:spPr>
        <p:txBody>
          <a:bodyPr vert="horz" lIns="91440" tIns="45720" rIns="91440" bIns="45720" rtlCol="0" anchor="ctr">
            <a:normAutofit/>
          </a:bodyPr>
          <a:lstStyle/>
          <a:p>
            <a:pPr>
              <a:spcAft>
                <a:spcPts val="600"/>
              </a:spcAft>
            </a:pPr>
            <a:fld id="{37B4140B-C840-984B-AE95-429F0F12176B}" type="slidenum">
              <a:rPr lang="en-US" sz="1100"/>
              <a:pPr>
                <a:spcAft>
                  <a:spcPts val="600"/>
                </a:spcAft>
              </a:pPr>
              <a:t>36</a:t>
            </a:fld>
            <a:endParaRPr lang="en-US" sz="1100"/>
          </a:p>
        </p:txBody>
      </p:sp>
    </p:spTree>
    <p:extLst>
      <p:ext uri="{BB962C8B-B14F-4D97-AF65-F5344CB8AC3E}">
        <p14:creationId xmlns:p14="http://schemas.microsoft.com/office/powerpoint/2010/main" val="3305344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dirty="0"/>
              <a:t>Home Modifications – Trip Hazards</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37</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13" name="Content Placeholder 10">
            <a:extLst>
              <a:ext uri="{FF2B5EF4-FFF2-40B4-BE49-F238E27FC236}">
                <a16:creationId xmlns:a16="http://schemas.microsoft.com/office/drawing/2014/main" id="{62A30D31-4ED5-574A-B8B0-BB1F67E24D4B}"/>
              </a:ext>
            </a:extLst>
          </p:cNvPr>
          <p:cNvSpPr txBox="1">
            <a:spLocks/>
          </p:cNvSpPr>
          <p:nvPr/>
        </p:nvSpPr>
        <p:spPr>
          <a:xfrm>
            <a:off x="6283491" y="2146777"/>
            <a:ext cx="4117809" cy="3946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i="1" dirty="0">
                <a:solidFill>
                  <a:schemeClr val="tx2">
                    <a:lumMod val="50000"/>
                  </a:schemeClr>
                </a:solidFill>
                <a:latin typeface="Bookman Old Style" panose="02050604050505020204" pitchFamily="18" charset="0"/>
              </a:rPr>
              <a:t>Declutter</a:t>
            </a:r>
          </a:p>
          <a:p>
            <a:r>
              <a:rPr lang="en-US" sz="3200" b="1" i="1" dirty="0">
                <a:solidFill>
                  <a:schemeClr val="tx2">
                    <a:lumMod val="50000"/>
                  </a:schemeClr>
                </a:solidFill>
                <a:latin typeface="Bookman Old Style" panose="02050604050505020204" pitchFamily="18" charset="0"/>
              </a:rPr>
              <a:t>Keep phone and electrical cords away from walking areas</a:t>
            </a:r>
          </a:p>
          <a:p>
            <a:r>
              <a:rPr lang="en-US" sz="3200" b="1" i="1" dirty="0">
                <a:solidFill>
                  <a:schemeClr val="tx2">
                    <a:lumMod val="50000"/>
                  </a:schemeClr>
                </a:solidFill>
                <a:latin typeface="Bookman Old Style" panose="02050604050505020204" pitchFamily="18" charset="0"/>
              </a:rPr>
              <a:t>Avoid loose throw rugs</a:t>
            </a:r>
          </a:p>
          <a:p>
            <a:pPr marL="0" indent="0">
              <a:buNone/>
            </a:pPr>
            <a:endParaRPr lang="en-US" dirty="0"/>
          </a:p>
        </p:txBody>
      </p:sp>
      <p:pic>
        <p:nvPicPr>
          <p:cNvPr id="9" name="Picture 8">
            <a:extLst>
              <a:ext uri="{FF2B5EF4-FFF2-40B4-BE49-F238E27FC236}">
                <a16:creationId xmlns:a16="http://schemas.microsoft.com/office/drawing/2014/main" id="{F9705A6F-6A4D-FB47-B707-97F71E7BB1EA}"/>
              </a:ext>
            </a:extLst>
          </p:cNvPr>
          <p:cNvPicPr>
            <a:picLocks noChangeAspect="1"/>
          </p:cNvPicPr>
          <p:nvPr/>
        </p:nvPicPr>
        <p:blipFill>
          <a:blip r:embed="rId4"/>
          <a:srcRect/>
          <a:stretch/>
        </p:blipFill>
        <p:spPr>
          <a:xfrm>
            <a:off x="466028" y="1701632"/>
            <a:ext cx="4602507" cy="34547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99097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dirty="0"/>
              <a:t>Outdoors</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13" name="Content Placeholder 10">
            <a:extLst>
              <a:ext uri="{FF2B5EF4-FFF2-40B4-BE49-F238E27FC236}">
                <a16:creationId xmlns:a16="http://schemas.microsoft.com/office/drawing/2014/main" id="{62A30D31-4ED5-574A-B8B0-BB1F67E24D4B}"/>
              </a:ext>
            </a:extLst>
          </p:cNvPr>
          <p:cNvSpPr txBox="1">
            <a:spLocks/>
          </p:cNvSpPr>
          <p:nvPr/>
        </p:nvSpPr>
        <p:spPr>
          <a:xfrm>
            <a:off x="420757" y="1215894"/>
            <a:ext cx="5334000" cy="39460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i="1" dirty="0">
                <a:solidFill>
                  <a:schemeClr val="tx2">
                    <a:lumMod val="50000"/>
                  </a:schemeClr>
                </a:solidFill>
                <a:latin typeface="Bookman Old Style" panose="02050604050505020204" pitchFamily="18" charset="0"/>
              </a:rPr>
              <a:t>Railings </a:t>
            </a:r>
          </a:p>
          <a:p>
            <a:r>
              <a:rPr lang="en-US" sz="3200" b="1" i="1" dirty="0">
                <a:solidFill>
                  <a:schemeClr val="tx2">
                    <a:lumMod val="50000"/>
                  </a:schemeClr>
                </a:solidFill>
                <a:latin typeface="Bookman Old Style" panose="02050604050505020204" pitchFamily="18" charset="0"/>
              </a:rPr>
              <a:t>Check for loose or damaged steps </a:t>
            </a:r>
          </a:p>
          <a:p>
            <a:r>
              <a:rPr lang="en-US" sz="3200" b="1" i="1" dirty="0">
                <a:solidFill>
                  <a:schemeClr val="tx2">
                    <a:lumMod val="50000"/>
                  </a:schemeClr>
                </a:solidFill>
                <a:latin typeface="Bookman Old Style" panose="02050604050505020204" pitchFamily="18" charset="0"/>
              </a:rPr>
              <a:t>Have a plan to clear your walkways (branches, snow, etc.)</a:t>
            </a:r>
          </a:p>
          <a:p>
            <a:r>
              <a:rPr lang="en-US" sz="3200" b="1" i="1" dirty="0">
                <a:solidFill>
                  <a:schemeClr val="tx2">
                    <a:lumMod val="50000"/>
                  </a:schemeClr>
                </a:solidFill>
                <a:latin typeface="Bookman Old Style" panose="02050604050505020204" pitchFamily="18" charset="0"/>
              </a:rPr>
              <a:t>Mark the edges of your stairs will contrasting color or glow strips</a:t>
            </a:r>
          </a:p>
        </p:txBody>
      </p:sp>
      <p:pic>
        <p:nvPicPr>
          <p:cNvPr id="9" name="Content Placeholder 36">
            <a:extLst>
              <a:ext uri="{FF2B5EF4-FFF2-40B4-BE49-F238E27FC236}">
                <a16:creationId xmlns:a16="http://schemas.microsoft.com/office/drawing/2014/main" id="{A457F10D-5DD8-404F-88F1-41F4619451A9}"/>
              </a:ext>
            </a:extLst>
          </p:cNvPr>
          <p:cNvPicPr>
            <a:picLocks noChangeAspect="1"/>
          </p:cNvPicPr>
          <p:nvPr/>
        </p:nvPicPr>
        <p:blipFill>
          <a:blip r:embed="rId3"/>
          <a:srcRect/>
          <a:stretch/>
        </p:blipFill>
        <p:spPr>
          <a:xfrm>
            <a:off x="6437244" y="1629941"/>
            <a:ext cx="2743200" cy="2061686"/>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ln w="57150">
            <a:solidFill>
              <a:schemeClr val="bg1"/>
            </a:solidFill>
          </a:ln>
        </p:spPr>
      </p:pic>
      <p:pic>
        <p:nvPicPr>
          <p:cNvPr id="11" name="Picture 10">
            <a:extLst>
              <a:ext uri="{FF2B5EF4-FFF2-40B4-BE49-F238E27FC236}">
                <a16:creationId xmlns:a16="http://schemas.microsoft.com/office/drawing/2014/main" id="{57C73152-96D5-9549-A8C6-F2E899F1C68C}"/>
              </a:ext>
            </a:extLst>
          </p:cNvPr>
          <p:cNvPicPr>
            <a:picLocks noChangeAspect="1"/>
          </p:cNvPicPr>
          <p:nvPr/>
        </p:nvPicPr>
        <p:blipFill>
          <a:blip r:embed="rId4"/>
          <a:srcRect/>
          <a:stretch/>
        </p:blipFill>
        <p:spPr>
          <a:xfrm>
            <a:off x="7649900" y="3178152"/>
            <a:ext cx="4542100" cy="3413671"/>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ln w="57150">
            <a:solidFill>
              <a:schemeClr val="bg1"/>
            </a:solidFill>
          </a:ln>
        </p:spPr>
      </p:pic>
      <p:pic>
        <p:nvPicPr>
          <p:cNvPr id="12" name="Picture 11" descr="Diagram&#10;&#10;Description automatically generated">
            <a:extLst>
              <a:ext uri="{FF2B5EF4-FFF2-40B4-BE49-F238E27FC236}">
                <a16:creationId xmlns:a16="http://schemas.microsoft.com/office/drawing/2014/main" id="{78EADBB7-5539-7241-AEF4-DAAD61EDEA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0638" y="5000697"/>
            <a:ext cx="1665926" cy="1636294"/>
          </a:xfrm>
          <a:prstGeom prst="ellipse">
            <a:avLst/>
          </a:prstGeom>
        </p:spPr>
      </p:pic>
    </p:spTree>
    <p:extLst>
      <p:ext uri="{BB962C8B-B14F-4D97-AF65-F5344CB8AC3E}">
        <p14:creationId xmlns:p14="http://schemas.microsoft.com/office/powerpoint/2010/main" val="1931504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dirty="0"/>
              <a:t>Stairs</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39</a:t>
            </a:fld>
            <a:endParaRPr lang="en-US" dirty="0"/>
          </a:p>
        </p:txBody>
      </p:sp>
      <p:sp>
        <p:nvSpPr>
          <p:cNvPr id="13" name="Content Placeholder 10">
            <a:extLst>
              <a:ext uri="{FF2B5EF4-FFF2-40B4-BE49-F238E27FC236}">
                <a16:creationId xmlns:a16="http://schemas.microsoft.com/office/drawing/2014/main" id="{62A30D31-4ED5-574A-B8B0-BB1F67E24D4B}"/>
              </a:ext>
            </a:extLst>
          </p:cNvPr>
          <p:cNvSpPr txBox="1">
            <a:spLocks/>
          </p:cNvSpPr>
          <p:nvPr/>
        </p:nvSpPr>
        <p:spPr>
          <a:xfrm>
            <a:off x="532475" y="1455976"/>
            <a:ext cx="4567845" cy="42844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i="1" dirty="0">
                <a:solidFill>
                  <a:schemeClr val="tx2">
                    <a:lumMod val="50000"/>
                  </a:schemeClr>
                </a:solidFill>
                <a:latin typeface="Bookman Old Style" panose="02050604050505020204" pitchFamily="18" charset="0"/>
              </a:rPr>
              <a:t>Declutter</a:t>
            </a:r>
          </a:p>
          <a:p>
            <a:r>
              <a:rPr lang="en-US" sz="3200" b="1" i="1" dirty="0">
                <a:solidFill>
                  <a:schemeClr val="tx2">
                    <a:lumMod val="50000"/>
                  </a:schemeClr>
                </a:solidFill>
                <a:latin typeface="Bookman Old Style" panose="02050604050505020204" pitchFamily="18" charset="0"/>
              </a:rPr>
              <a:t>Railings </a:t>
            </a:r>
          </a:p>
          <a:p>
            <a:r>
              <a:rPr lang="en-US" sz="3200" b="1" i="1" dirty="0">
                <a:solidFill>
                  <a:schemeClr val="tx2">
                    <a:lumMod val="50000"/>
                  </a:schemeClr>
                </a:solidFill>
                <a:latin typeface="Bookman Old Style" panose="02050604050505020204" pitchFamily="18" charset="0"/>
              </a:rPr>
              <a:t>Mark edges with contrasting colors</a:t>
            </a:r>
          </a:p>
          <a:p>
            <a:r>
              <a:rPr lang="en-US" sz="3200" b="1" i="1" dirty="0">
                <a:solidFill>
                  <a:schemeClr val="tx2">
                    <a:lumMod val="50000"/>
                  </a:schemeClr>
                </a:solidFill>
                <a:latin typeface="Bookman Old Style" panose="02050604050505020204" pitchFamily="18" charset="0"/>
              </a:rPr>
              <a:t>Proper lighting </a:t>
            </a:r>
          </a:p>
          <a:p>
            <a:endParaRPr lang="en-US" sz="3200" b="1" i="1" dirty="0">
              <a:solidFill>
                <a:schemeClr val="tx2">
                  <a:lumMod val="50000"/>
                </a:schemeClr>
              </a:solidFill>
              <a:latin typeface="Bookman Old Style" panose="02050604050505020204" pitchFamily="18" charset="0"/>
            </a:endParaRPr>
          </a:p>
          <a:p>
            <a:endParaRPr lang="en-US" dirty="0"/>
          </a:p>
        </p:txBody>
      </p:sp>
      <p:pic>
        <p:nvPicPr>
          <p:cNvPr id="12" name="Content Placeholder 36">
            <a:extLst>
              <a:ext uri="{FF2B5EF4-FFF2-40B4-BE49-F238E27FC236}">
                <a16:creationId xmlns:a16="http://schemas.microsoft.com/office/drawing/2014/main" id="{F1CF9F46-735A-9941-B0FA-CBFC48D7EE42}"/>
              </a:ext>
            </a:extLst>
          </p:cNvPr>
          <p:cNvPicPr>
            <a:picLocks noChangeAspect="1"/>
          </p:cNvPicPr>
          <p:nvPr/>
        </p:nvPicPr>
        <p:blipFill>
          <a:blip r:embed="rId3"/>
          <a:srcRect/>
          <a:stretch/>
        </p:blipFill>
        <p:spPr>
          <a:xfrm>
            <a:off x="5857173" y="1196924"/>
            <a:ext cx="3722299" cy="3716324"/>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ln w="57150">
            <a:solidFill>
              <a:schemeClr val="bg1"/>
            </a:solidFill>
          </a:ln>
        </p:spPr>
      </p:pic>
      <p:pic>
        <p:nvPicPr>
          <p:cNvPr id="14" name="Picture 13">
            <a:extLst>
              <a:ext uri="{FF2B5EF4-FFF2-40B4-BE49-F238E27FC236}">
                <a16:creationId xmlns:a16="http://schemas.microsoft.com/office/drawing/2014/main" id="{7E0B3736-DA70-6543-94D0-6356DD104DAF}"/>
              </a:ext>
            </a:extLst>
          </p:cNvPr>
          <p:cNvPicPr>
            <a:picLocks noChangeAspect="1"/>
          </p:cNvPicPr>
          <p:nvPr/>
        </p:nvPicPr>
        <p:blipFill>
          <a:blip r:embed="rId4"/>
          <a:srcRect/>
          <a:stretch/>
        </p:blipFill>
        <p:spPr>
          <a:xfrm>
            <a:off x="8232229" y="2684206"/>
            <a:ext cx="3115280" cy="4173805"/>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ln w="57150">
            <a:solidFill>
              <a:schemeClr val="bg1"/>
            </a:solidFill>
          </a:ln>
        </p:spPr>
      </p:pic>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0638" y="5000697"/>
            <a:ext cx="1665926" cy="1636294"/>
          </a:xfrm>
          <a:prstGeom prst="ellipse">
            <a:avLst/>
          </a:prstGeom>
        </p:spPr>
      </p:pic>
    </p:spTree>
    <p:extLst>
      <p:ext uri="{BB962C8B-B14F-4D97-AF65-F5344CB8AC3E}">
        <p14:creationId xmlns:p14="http://schemas.microsoft.com/office/powerpoint/2010/main" val="3685142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F218CC8-237C-7449-B67D-4C1993A774AF}"/>
              </a:ext>
            </a:extLst>
          </p:cNvPr>
          <p:cNvSpPr>
            <a:spLocks noGrp="1"/>
          </p:cNvSpPr>
          <p:nvPr>
            <p:ph type="dt" sz="half" idx="2"/>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0B2F5B82-F565-E34A-98BD-5B9470148164}"/>
              </a:ext>
            </a:extLst>
          </p:cNvPr>
          <p:cNvSpPr>
            <a:spLocks noGrp="1"/>
          </p:cNvSpPr>
          <p:nvPr>
            <p:ph type="sldNum" sz="quarter" idx="4"/>
          </p:nvPr>
        </p:nvSpPr>
        <p:spPr/>
        <p:txBody>
          <a:bodyPr/>
          <a:lstStyle/>
          <a:p>
            <a:fld id="{37B4140B-C840-984B-AE95-429F0F12176B}" type="slidenum">
              <a:rPr lang="en-US" smtClean="0"/>
              <a:pPr/>
              <a:t>4</a:t>
            </a:fld>
            <a:endParaRPr lang="en-US" dirty="0"/>
          </a:p>
        </p:txBody>
      </p:sp>
      <p:grpSp>
        <p:nvGrpSpPr>
          <p:cNvPr id="36" name="Group 35">
            <a:extLst>
              <a:ext uri="{FF2B5EF4-FFF2-40B4-BE49-F238E27FC236}">
                <a16:creationId xmlns:a16="http://schemas.microsoft.com/office/drawing/2014/main" id="{8B01A925-6C25-6F49-9F1E-E5B32E0DA775}"/>
              </a:ext>
            </a:extLst>
          </p:cNvPr>
          <p:cNvGrpSpPr/>
          <p:nvPr/>
        </p:nvGrpSpPr>
        <p:grpSpPr>
          <a:xfrm>
            <a:off x="6799" y="3713"/>
            <a:ext cx="12185201" cy="5634772"/>
            <a:chOff x="25087" y="1791780"/>
            <a:chExt cx="9155357" cy="4233688"/>
          </a:xfrm>
        </p:grpSpPr>
        <p:sp>
          <p:nvSpPr>
            <p:cNvPr id="10" name="Rectangle 9">
              <a:extLst>
                <a:ext uri="{FF2B5EF4-FFF2-40B4-BE49-F238E27FC236}">
                  <a16:creationId xmlns:a16="http://schemas.microsoft.com/office/drawing/2014/main" id="{4E18322B-8D46-0E40-BF25-3ECE95CE0256}"/>
                </a:ext>
              </a:extLst>
            </p:cNvPr>
            <p:cNvSpPr/>
            <p:nvPr/>
          </p:nvSpPr>
          <p:spPr>
            <a:xfrm>
              <a:off x="25087" y="1791780"/>
              <a:ext cx="9155357" cy="1072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Bookman Old Style" panose="02050604050505020204" pitchFamily="18" charset="0"/>
                </a:rPr>
                <a:t>Top 10 causes of Death Among Older Adults</a:t>
              </a:r>
            </a:p>
          </p:txBody>
        </p:sp>
        <p:sp>
          <p:nvSpPr>
            <p:cNvPr id="11" name="Rectangle 10">
              <a:extLst>
                <a:ext uri="{FF2B5EF4-FFF2-40B4-BE49-F238E27FC236}">
                  <a16:creationId xmlns:a16="http://schemas.microsoft.com/office/drawing/2014/main" id="{CD55AB63-DDBA-2745-91D0-B57CFD2F3E57}"/>
                </a:ext>
              </a:extLst>
            </p:cNvPr>
            <p:cNvSpPr/>
            <p:nvPr/>
          </p:nvSpPr>
          <p:spPr>
            <a:xfrm>
              <a:off x="25087"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2" name="Rectangle 11">
              <a:extLst>
                <a:ext uri="{FF2B5EF4-FFF2-40B4-BE49-F238E27FC236}">
                  <a16:creationId xmlns:a16="http://schemas.microsoft.com/office/drawing/2014/main" id="{4899F767-8A0C-7741-B835-0CC0ACAB141E}"/>
                </a:ext>
              </a:extLst>
            </p:cNvPr>
            <p:cNvSpPr/>
            <p:nvPr/>
          </p:nvSpPr>
          <p:spPr>
            <a:xfrm>
              <a:off x="943498"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 name="Rectangle 12">
              <a:extLst>
                <a:ext uri="{FF2B5EF4-FFF2-40B4-BE49-F238E27FC236}">
                  <a16:creationId xmlns:a16="http://schemas.microsoft.com/office/drawing/2014/main" id="{7ACF605A-D857-1346-BF70-E73142BFE005}"/>
                </a:ext>
              </a:extLst>
            </p:cNvPr>
            <p:cNvSpPr/>
            <p:nvPr/>
          </p:nvSpPr>
          <p:spPr>
            <a:xfrm>
              <a:off x="1861909"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4" name="Rectangle 13">
              <a:extLst>
                <a:ext uri="{FF2B5EF4-FFF2-40B4-BE49-F238E27FC236}">
                  <a16:creationId xmlns:a16="http://schemas.microsoft.com/office/drawing/2014/main" id="{00981AE1-AE7F-414E-9C93-D0ACB7A87717}"/>
                </a:ext>
              </a:extLst>
            </p:cNvPr>
            <p:cNvSpPr/>
            <p:nvPr/>
          </p:nvSpPr>
          <p:spPr>
            <a:xfrm>
              <a:off x="2780320"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5" name="Rectangle 14">
              <a:extLst>
                <a:ext uri="{FF2B5EF4-FFF2-40B4-BE49-F238E27FC236}">
                  <a16:creationId xmlns:a16="http://schemas.microsoft.com/office/drawing/2014/main" id="{AFD7F677-4C76-EE49-BB22-C1B034F28A44}"/>
                </a:ext>
              </a:extLst>
            </p:cNvPr>
            <p:cNvSpPr/>
            <p:nvPr/>
          </p:nvSpPr>
          <p:spPr>
            <a:xfrm>
              <a:off x="3698730"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6" name="Rectangle 15">
              <a:extLst>
                <a:ext uri="{FF2B5EF4-FFF2-40B4-BE49-F238E27FC236}">
                  <a16:creationId xmlns:a16="http://schemas.microsoft.com/office/drawing/2014/main" id="{0B34D2A5-1BB3-1543-B25C-2B0996E288F6}"/>
                </a:ext>
              </a:extLst>
            </p:cNvPr>
            <p:cNvSpPr/>
            <p:nvPr/>
          </p:nvSpPr>
          <p:spPr>
            <a:xfrm>
              <a:off x="4617140"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7" name="Rectangle 16">
              <a:extLst>
                <a:ext uri="{FF2B5EF4-FFF2-40B4-BE49-F238E27FC236}">
                  <a16:creationId xmlns:a16="http://schemas.microsoft.com/office/drawing/2014/main" id="{033639BB-35DF-C64C-A629-D5F088AB6F1C}"/>
                </a:ext>
              </a:extLst>
            </p:cNvPr>
            <p:cNvSpPr/>
            <p:nvPr/>
          </p:nvSpPr>
          <p:spPr>
            <a:xfrm>
              <a:off x="5535551" y="2898684"/>
              <a:ext cx="889661" cy="545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8" name="Rectangle 17">
              <a:extLst>
                <a:ext uri="{FF2B5EF4-FFF2-40B4-BE49-F238E27FC236}">
                  <a16:creationId xmlns:a16="http://schemas.microsoft.com/office/drawing/2014/main" id="{4C3DDDF1-8518-5C44-B2A6-718001C8BCF4}"/>
                </a:ext>
              </a:extLst>
            </p:cNvPr>
            <p:cNvSpPr/>
            <p:nvPr/>
          </p:nvSpPr>
          <p:spPr>
            <a:xfrm>
              <a:off x="6453962"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19" name="Rectangle 18">
              <a:extLst>
                <a:ext uri="{FF2B5EF4-FFF2-40B4-BE49-F238E27FC236}">
                  <a16:creationId xmlns:a16="http://schemas.microsoft.com/office/drawing/2014/main" id="{1CC24019-3CB5-004A-9AC0-DA0443AC825C}"/>
                </a:ext>
              </a:extLst>
            </p:cNvPr>
            <p:cNvSpPr/>
            <p:nvPr/>
          </p:nvSpPr>
          <p:spPr>
            <a:xfrm>
              <a:off x="7372373"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20" name="Rectangle 19">
              <a:extLst>
                <a:ext uri="{FF2B5EF4-FFF2-40B4-BE49-F238E27FC236}">
                  <a16:creationId xmlns:a16="http://schemas.microsoft.com/office/drawing/2014/main" id="{363B4726-6B89-8D4D-8BE9-BFFDD169B322}"/>
                </a:ext>
              </a:extLst>
            </p:cNvPr>
            <p:cNvSpPr/>
            <p:nvPr/>
          </p:nvSpPr>
          <p:spPr>
            <a:xfrm>
              <a:off x="8290783"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a:t>
              </a:r>
            </a:p>
          </p:txBody>
        </p:sp>
        <p:sp>
          <p:nvSpPr>
            <p:cNvPr id="21" name="Rectangle 20">
              <a:extLst>
                <a:ext uri="{FF2B5EF4-FFF2-40B4-BE49-F238E27FC236}">
                  <a16:creationId xmlns:a16="http://schemas.microsoft.com/office/drawing/2014/main" id="{4E3306F1-7AE3-3640-9DB6-20B6F4413D83}"/>
                </a:ext>
              </a:extLst>
            </p:cNvPr>
            <p:cNvSpPr/>
            <p:nvPr/>
          </p:nvSpPr>
          <p:spPr>
            <a:xfrm>
              <a:off x="25087"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Heart Disease</a:t>
              </a:r>
            </a:p>
          </p:txBody>
        </p:sp>
        <p:sp>
          <p:nvSpPr>
            <p:cNvPr id="22" name="Rectangle 21">
              <a:extLst>
                <a:ext uri="{FF2B5EF4-FFF2-40B4-BE49-F238E27FC236}">
                  <a16:creationId xmlns:a16="http://schemas.microsoft.com/office/drawing/2014/main" id="{B45158C4-B8C8-C949-B3B7-9AF342BDEDCB}"/>
                </a:ext>
              </a:extLst>
            </p:cNvPr>
            <p:cNvSpPr/>
            <p:nvPr/>
          </p:nvSpPr>
          <p:spPr>
            <a:xfrm>
              <a:off x="943498"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Cancer</a:t>
              </a:r>
            </a:p>
          </p:txBody>
        </p:sp>
        <p:sp>
          <p:nvSpPr>
            <p:cNvPr id="23" name="Rectangle 22">
              <a:extLst>
                <a:ext uri="{FF2B5EF4-FFF2-40B4-BE49-F238E27FC236}">
                  <a16:creationId xmlns:a16="http://schemas.microsoft.com/office/drawing/2014/main" id="{DA58A700-17F2-124A-88F2-5D67B7012906}"/>
                </a:ext>
              </a:extLst>
            </p:cNvPr>
            <p:cNvSpPr/>
            <p:nvPr/>
          </p:nvSpPr>
          <p:spPr>
            <a:xfrm>
              <a:off x="1861909"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Chronic Lower Respiratory Disease</a:t>
              </a:r>
            </a:p>
          </p:txBody>
        </p:sp>
        <p:sp>
          <p:nvSpPr>
            <p:cNvPr id="24" name="Rectangle 23">
              <a:extLst>
                <a:ext uri="{FF2B5EF4-FFF2-40B4-BE49-F238E27FC236}">
                  <a16:creationId xmlns:a16="http://schemas.microsoft.com/office/drawing/2014/main" id="{D744AFF9-B443-3741-982A-DB792986A37E}"/>
                </a:ext>
              </a:extLst>
            </p:cNvPr>
            <p:cNvSpPr/>
            <p:nvPr/>
          </p:nvSpPr>
          <p:spPr>
            <a:xfrm>
              <a:off x="2780320"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Stroke</a:t>
              </a:r>
            </a:p>
          </p:txBody>
        </p:sp>
        <p:sp>
          <p:nvSpPr>
            <p:cNvPr id="25" name="Rectangle 24">
              <a:extLst>
                <a:ext uri="{FF2B5EF4-FFF2-40B4-BE49-F238E27FC236}">
                  <a16:creationId xmlns:a16="http://schemas.microsoft.com/office/drawing/2014/main" id="{133D575A-6D7C-D649-BB76-AE17A236FBE5}"/>
                </a:ext>
              </a:extLst>
            </p:cNvPr>
            <p:cNvSpPr/>
            <p:nvPr/>
          </p:nvSpPr>
          <p:spPr>
            <a:xfrm>
              <a:off x="3698730"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Alzheimer's Disease</a:t>
              </a:r>
            </a:p>
          </p:txBody>
        </p:sp>
        <p:sp>
          <p:nvSpPr>
            <p:cNvPr id="26" name="Rectangle 25">
              <a:extLst>
                <a:ext uri="{FF2B5EF4-FFF2-40B4-BE49-F238E27FC236}">
                  <a16:creationId xmlns:a16="http://schemas.microsoft.com/office/drawing/2014/main" id="{487D0686-72A4-4C49-B68D-172BEC8BC596}"/>
                </a:ext>
              </a:extLst>
            </p:cNvPr>
            <p:cNvSpPr/>
            <p:nvPr/>
          </p:nvSpPr>
          <p:spPr>
            <a:xfrm>
              <a:off x="4617140"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Diabetes</a:t>
              </a:r>
            </a:p>
          </p:txBody>
        </p:sp>
        <p:sp>
          <p:nvSpPr>
            <p:cNvPr id="27" name="Rectangle 26">
              <a:extLst>
                <a:ext uri="{FF2B5EF4-FFF2-40B4-BE49-F238E27FC236}">
                  <a16:creationId xmlns:a16="http://schemas.microsoft.com/office/drawing/2014/main" id="{7E205855-7159-D34B-9BFF-2A84C5B22165}"/>
                </a:ext>
              </a:extLst>
            </p:cNvPr>
            <p:cNvSpPr/>
            <p:nvPr/>
          </p:nvSpPr>
          <p:spPr>
            <a:xfrm>
              <a:off x="5535551" y="3460156"/>
              <a:ext cx="889661" cy="9847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Unintentional Injury</a:t>
              </a:r>
            </a:p>
          </p:txBody>
        </p:sp>
        <p:sp>
          <p:nvSpPr>
            <p:cNvPr id="28" name="Rectangle 27">
              <a:extLst>
                <a:ext uri="{FF2B5EF4-FFF2-40B4-BE49-F238E27FC236}">
                  <a16:creationId xmlns:a16="http://schemas.microsoft.com/office/drawing/2014/main" id="{EAE296E5-1A36-C549-8939-E0CACFBBE143}"/>
                </a:ext>
              </a:extLst>
            </p:cNvPr>
            <p:cNvSpPr/>
            <p:nvPr/>
          </p:nvSpPr>
          <p:spPr>
            <a:xfrm>
              <a:off x="6453962"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Kidney Disease</a:t>
              </a:r>
            </a:p>
          </p:txBody>
        </p:sp>
        <p:sp>
          <p:nvSpPr>
            <p:cNvPr id="29" name="Rectangle 28">
              <a:extLst>
                <a:ext uri="{FF2B5EF4-FFF2-40B4-BE49-F238E27FC236}">
                  <a16:creationId xmlns:a16="http://schemas.microsoft.com/office/drawing/2014/main" id="{1FFCA786-4947-BC4B-B1B3-65D73804D959}"/>
                </a:ext>
              </a:extLst>
            </p:cNvPr>
            <p:cNvSpPr/>
            <p:nvPr/>
          </p:nvSpPr>
          <p:spPr>
            <a:xfrm>
              <a:off x="7372373"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Influenza &amp; Pneumonia</a:t>
              </a:r>
            </a:p>
          </p:txBody>
        </p:sp>
        <p:sp>
          <p:nvSpPr>
            <p:cNvPr id="30" name="Rectangle 29">
              <a:extLst>
                <a:ext uri="{FF2B5EF4-FFF2-40B4-BE49-F238E27FC236}">
                  <a16:creationId xmlns:a16="http://schemas.microsoft.com/office/drawing/2014/main" id="{1AA80FD7-7F5E-1E4C-B6F9-DAF34AC5ED53}"/>
                </a:ext>
              </a:extLst>
            </p:cNvPr>
            <p:cNvSpPr/>
            <p:nvPr/>
          </p:nvSpPr>
          <p:spPr>
            <a:xfrm>
              <a:off x="8290783"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Parkinson’s</a:t>
              </a:r>
            </a:p>
          </p:txBody>
        </p:sp>
        <p:sp>
          <p:nvSpPr>
            <p:cNvPr id="31" name="Rectangle 30">
              <a:extLst>
                <a:ext uri="{FF2B5EF4-FFF2-40B4-BE49-F238E27FC236}">
                  <a16:creationId xmlns:a16="http://schemas.microsoft.com/office/drawing/2014/main" id="{29DBB529-3AD5-294D-863F-2EAC4B12FA26}"/>
                </a:ext>
              </a:extLst>
            </p:cNvPr>
            <p:cNvSpPr/>
            <p:nvPr/>
          </p:nvSpPr>
          <p:spPr>
            <a:xfrm>
              <a:off x="5535551" y="4471585"/>
              <a:ext cx="889661" cy="545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32" name="Rectangle 31">
              <a:extLst>
                <a:ext uri="{FF2B5EF4-FFF2-40B4-BE49-F238E27FC236}">
                  <a16:creationId xmlns:a16="http://schemas.microsoft.com/office/drawing/2014/main" id="{60A04DF7-A23D-474B-9D71-2C378C528A1C}"/>
                </a:ext>
              </a:extLst>
            </p:cNvPr>
            <p:cNvSpPr/>
            <p:nvPr/>
          </p:nvSpPr>
          <p:spPr>
            <a:xfrm>
              <a:off x="5535551" y="5040691"/>
              <a:ext cx="889661" cy="9847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Fall</a:t>
              </a:r>
            </a:p>
          </p:txBody>
        </p:sp>
        <p:sp>
          <p:nvSpPr>
            <p:cNvPr id="33" name="Rectangle 32">
              <a:extLst>
                <a:ext uri="{FF2B5EF4-FFF2-40B4-BE49-F238E27FC236}">
                  <a16:creationId xmlns:a16="http://schemas.microsoft.com/office/drawing/2014/main" id="{1BFB1DB9-9AAF-E64D-BEC1-A5377BF9299B}"/>
                </a:ext>
              </a:extLst>
            </p:cNvPr>
            <p:cNvSpPr/>
            <p:nvPr/>
          </p:nvSpPr>
          <p:spPr>
            <a:xfrm>
              <a:off x="6456451" y="4471585"/>
              <a:ext cx="889661" cy="545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34" name="Rectangle 33">
              <a:extLst>
                <a:ext uri="{FF2B5EF4-FFF2-40B4-BE49-F238E27FC236}">
                  <a16:creationId xmlns:a16="http://schemas.microsoft.com/office/drawing/2014/main" id="{5E308B18-AAA0-974C-A045-A876D8A47011}"/>
                </a:ext>
              </a:extLst>
            </p:cNvPr>
            <p:cNvSpPr/>
            <p:nvPr/>
          </p:nvSpPr>
          <p:spPr>
            <a:xfrm>
              <a:off x="6456451" y="5040691"/>
              <a:ext cx="889661" cy="98477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Motor</a:t>
              </a:r>
              <a:br>
                <a:rPr lang="en-US" sz="1400" dirty="0"/>
              </a:br>
              <a:r>
                <a:rPr lang="en-US" sz="1400" dirty="0"/>
                <a:t>Vehicle</a:t>
              </a:r>
              <a:br>
                <a:rPr lang="en-US" sz="1400" dirty="0"/>
              </a:br>
              <a:r>
                <a:rPr lang="en-US" sz="1400" dirty="0"/>
                <a:t>Traffic</a:t>
              </a:r>
            </a:p>
          </p:txBody>
        </p:sp>
      </p:grpSp>
      <p:pic>
        <p:nvPicPr>
          <p:cNvPr id="6" name="Picture 5" descr="Diagram&#10;&#10;Description automatically generated">
            <a:extLst>
              <a:ext uri="{FF2B5EF4-FFF2-40B4-BE49-F238E27FC236}">
                <a16:creationId xmlns:a16="http://schemas.microsoft.com/office/drawing/2014/main" id="{A1381B03-971C-2542-A53E-E5DB1F95AA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4149" y="4448519"/>
            <a:ext cx="1472736" cy="1446540"/>
          </a:xfrm>
          <a:prstGeom prst="ellipse">
            <a:avLst/>
          </a:prstGeom>
        </p:spPr>
      </p:pic>
      <p:pic>
        <p:nvPicPr>
          <p:cNvPr id="37" name="Picture 36" descr="Logo, company name&#10;&#10;Description automatically generated">
            <a:extLst>
              <a:ext uri="{FF2B5EF4-FFF2-40B4-BE49-F238E27FC236}">
                <a16:creationId xmlns:a16="http://schemas.microsoft.com/office/drawing/2014/main" id="{4D877D78-8308-9A46-9011-47353B93EB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719" y="4453866"/>
            <a:ext cx="1462798" cy="1449796"/>
          </a:xfrm>
          <a:prstGeom prst="rect">
            <a:avLst/>
          </a:prstGeom>
        </p:spPr>
      </p:pic>
    </p:spTree>
    <p:extLst>
      <p:ext uri="{BB962C8B-B14F-4D97-AF65-F5344CB8AC3E}">
        <p14:creationId xmlns:p14="http://schemas.microsoft.com/office/powerpoint/2010/main" val="607920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dirty="0"/>
              <a:t>Bathrooms</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40</a:t>
            </a:fld>
            <a:endParaRPr lang="en-US" dirty="0"/>
          </a:p>
        </p:txBody>
      </p:sp>
      <p:sp>
        <p:nvSpPr>
          <p:cNvPr id="13" name="Content Placeholder 10">
            <a:extLst>
              <a:ext uri="{FF2B5EF4-FFF2-40B4-BE49-F238E27FC236}">
                <a16:creationId xmlns:a16="http://schemas.microsoft.com/office/drawing/2014/main" id="{62A30D31-4ED5-574A-B8B0-BB1F67E24D4B}"/>
              </a:ext>
            </a:extLst>
          </p:cNvPr>
          <p:cNvSpPr txBox="1">
            <a:spLocks/>
          </p:cNvSpPr>
          <p:nvPr/>
        </p:nvSpPr>
        <p:spPr>
          <a:xfrm>
            <a:off x="411809" y="1549730"/>
            <a:ext cx="5041928" cy="44649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i="1" dirty="0">
                <a:solidFill>
                  <a:schemeClr val="tx2">
                    <a:lumMod val="50000"/>
                  </a:schemeClr>
                </a:solidFill>
                <a:latin typeface="Bookman Old Style" panose="02050604050505020204" pitchFamily="18" charset="0"/>
              </a:rPr>
              <a:t>Grab bars </a:t>
            </a:r>
          </a:p>
          <a:p>
            <a:r>
              <a:rPr lang="en-US" sz="3200" b="1" i="1" dirty="0">
                <a:solidFill>
                  <a:schemeClr val="tx2">
                    <a:lumMod val="50000"/>
                  </a:schemeClr>
                </a:solidFill>
                <a:latin typeface="Bookman Old Style" panose="02050604050505020204" pitchFamily="18" charset="0"/>
              </a:rPr>
              <a:t>Nonskid bath rugs</a:t>
            </a:r>
          </a:p>
          <a:p>
            <a:r>
              <a:rPr lang="en-US" sz="3200" b="1" i="1" dirty="0">
                <a:solidFill>
                  <a:schemeClr val="tx2">
                    <a:lumMod val="50000"/>
                  </a:schemeClr>
                </a:solidFill>
                <a:latin typeface="Bookman Old Style" panose="02050604050505020204" pitchFamily="18" charset="0"/>
              </a:rPr>
              <a:t>Nonskid bath strips</a:t>
            </a:r>
          </a:p>
          <a:p>
            <a:r>
              <a:rPr lang="en-US" sz="3200" b="1" i="1" dirty="0">
                <a:solidFill>
                  <a:schemeClr val="tx2">
                    <a:lumMod val="50000"/>
                  </a:schemeClr>
                </a:solidFill>
                <a:latin typeface="Bookman Old Style" panose="02050604050505020204" pitchFamily="18" charset="0"/>
              </a:rPr>
              <a:t>Shower chair</a:t>
            </a:r>
          </a:p>
        </p:txBody>
      </p:sp>
      <p:pic>
        <p:nvPicPr>
          <p:cNvPr id="11" name="Picture 10">
            <a:extLst>
              <a:ext uri="{FF2B5EF4-FFF2-40B4-BE49-F238E27FC236}">
                <a16:creationId xmlns:a16="http://schemas.microsoft.com/office/drawing/2014/main" id="{DE599057-6785-D944-BD5B-5E56FB77D9D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50073" y="2477729"/>
            <a:ext cx="5041928" cy="4380283"/>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ln w="57150">
            <a:solidFill>
              <a:schemeClr val="bg1"/>
            </a:solidFill>
          </a:ln>
        </p:spPr>
      </p:pic>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8224" y="4960991"/>
            <a:ext cx="1665926" cy="1636294"/>
          </a:xfrm>
          <a:prstGeom prst="ellipse">
            <a:avLst/>
          </a:prstGeom>
        </p:spPr>
      </p:pic>
      <p:pic>
        <p:nvPicPr>
          <p:cNvPr id="9" name="Content Placeholder 36">
            <a:extLst>
              <a:ext uri="{FF2B5EF4-FFF2-40B4-BE49-F238E27FC236}">
                <a16:creationId xmlns:a16="http://schemas.microsoft.com/office/drawing/2014/main" id="{E3FCA01B-44EB-6442-8A6F-9A70223CDC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83505" y="1549730"/>
            <a:ext cx="2905471" cy="2905471"/>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ln w="57150">
            <a:solidFill>
              <a:schemeClr val="bg1"/>
            </a:solidFill>
          </a:ln>
        </p:spPr>
      </p:pic>
    </p:spTree>
    <p:extLst>
      <p:ext uri="{BB962C8B-B14F-4D97-AF65-F5344CB8AC3E}">
        <p14:creationId xmlns:p14="http://schemas.microsoft.com/office/powerpoint/2010/main" val="514266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chairs&#10;&#10;Description automatically generated with low confidence">
            <a:extLst>
              <a:ext uri="{FF2B5EF4-FFF2-40B4-BE49-F238E27FC236}">
                <a16:creationId xmlns:a16="http://schemas.microsoft.com/office/drawing/2014/main" id="{9BCCBF0A-1A11-EF40-9C94-5D6229D2B3B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flipH="1">
            <a:off x="0" y="1043940"/>
            <a:ext cx="12192000" cy="5265109"/>
          </a:xfrm>
          <a:prstGeom prst="rect">
            <a:avLst/>
          </a:prstGeom>
        </p:spPr>
      </p:pic>
      <p:sp>
        <p:nvSpPr>
          <p:cNvPr id="5" name="Oval 4">
            <a:extLst>
              <a:ext uri="{FF2B5EF4-FFF2-40B4-BE49-F238E27FC236}">
                <a16:creationId xmlns:a16="http://schemas.microsoft.com/office/drawing/2014/main" id="{5D8E41D4-3C5F-0949-A1D4-F29981AD0BB0}"/>
              </a:ext>
            </a:extLst>
          </p:cNvPr>
          <p:cNvSpPr/>
          <p:nvPr/>
        </p:nvSpPr>
        <p:spPr>
          <a:xfrm>
            <a:off x="-1864305" y="-1994156"/>
            <a:ext cx="7982829" cy="7982829"/>
          </a:xfrm>
          <a:prstGeom prst="ellipse">
            <a:avLst/>
          </a:prstGeom>
          <a:solidFill>
            <a:schemeClr val="bg1">
              <a:alpha val="80934"/>
            </a:schemeClr>
          </a:solidFill>
          <a:ln w="355600">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dirty="0">
                <a:solidFill>
                  <a:schemeClr val="accent1"/>
                </a:solidFill>
              </a:rPr>
              <a:t>Furniture Choices</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41</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56204" y="4960991"/>
            <a:ext cx="1665926" cy="1636294"/>
          </a:xfrm>
          <a:prstGeom prst="ellipse">
            <a:avLst/>
          </a:prstGeom>
        </p:spPr>
      </p:pic>
      <p:sp>
        <p:nvSpPr>
          <p:cNvPr id="13" name="Content Placeholder 10">
            <a:extLst>
              <a:ext uri="{FF2B5EF4-FFF2-40B4-BE49-F238E27FC236}">
                <a16:creationId xmlns:a16="http://schemas.microsoft.com/office/drawing/2014/main" id="{62A30D31-4ED5-574A-B8B0-BB1F67E24D4B}"/>
              </a:ext>
            </a:extLst>
          </p:cNvPr>
          <p:cNvSpPr txBox="1">
            <a:spLocks/>
          </p:cNvSpPr>
          <p:nvPr/>
        </p:nvSpPr>
        <p:spPr>
          <a:xfrm>
            <a:off x="386274" y="1632427"/>
            <a:ext cx="5146509" cy="3946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tx2">
                    <a:lumMod val="50000"/>
                  </a:schemeClr>
                </a:solidFill>
                <a:latin typeface="Bookman Old Style" panose="02050604050505020204" pitchFamily="18" charset="0"/>
              </a:rPr>
              <a:t>Repair or replace unsteady furniture </a:t>
            </a:r>
          </a:p>
          <a:p>
            <a:r>
              <a:rPr lang="en-US" sz="3200" dirty="0">
                <a:solidFill>
                  <a:schemeClr val="tx2">
                    <a:lumMod val="50000"/>
                  </a:schemeClr>
                </a:solidFill>
                <a:latin typeface="Bookman Old Style" panose="02050604050505020204" pitchFamily="18" charset="0"/>
              </a:rPr>
              <a:t>Is the bed at right height?</a:t>
            </a:r>
          </a:p>
          <a:p>
            <a:r>
              <a:rPr lang="en-US" sz="3200" dirty="0">
                <a:solidFill>
                  <a:schemeClr val="tx2">
                    <a:lumMod val="50000"/>
                  </a:schemeClr>
                </a:solidFill>
                <a:latin typeface="Bookman Old Style" panose="02050604050505020204" pitchFamily="18" charset="0"/>
              </a:rPr>
              <a:t>Do chairs have armrests?</a:t>
            </a:r>
          </a:p>
          <a:p>
            <a:endParaRPr lang="en-US" sz="3200" dirty="0">
              <a:solidFill>
                <a:schemeClr val="tx2">
                  <a:lumMod val="50000"/>
                </a:schemeClr>
              </a:solidFill>
              <a:latin typeface="Bookman Old Style" panose="02050604050505020204" pitchFamily="18" charset="0"/>
            </a:endParaRPr>
          </a:p>
          <a:p>
            <a:pPr marL="0" indent="0">
              <a:buNone/>
            </a:pPr>
            <a:endParaRPr lang="en-US" dirty="0"/>
          </a:p>
        </p:txBody>
      </p:sp>
      <p:pic>
        <p:nvPicPr>
          <p:cNvPr id="9" name="Picture 8">
            <a:extLst>
              <a:ext uri="{FF2B5EF4-FFF2-40B4-BE49-F238E27FC236}">
                <a16:creationId xmlns:a16="http://schemas.microsoft.com/office/drawing/2014/main" id="{1E482168-250D-F84F-9937-83486318C416}"/>
              </a:ext>
            </a:extLst>
          </p:cNvPr>
          <p:cNvPicPr>
            <a:picLocks noChangeAspect="1"/>
          </p:cNvPicPr>
          <p:nvPr/>
        </p:nvPicPr>
        <p:blipFill>
          <a:blip r:embed="rId6"/>
          <a:stretch>
            <a:fillRect/>
          </a:stretch>
        </p:blipFill>
        <p:spPr>
          <a:xfrm>
            <a:off x="10068025" y="143154"/>
            <a:ext cx="1854105" cy="1854105"/>
          </a:xfrm>
          <a:prstGeom prst="rect">
            <a:avLst/>
          </a:prstGeom>
        </p:spPr>
      </p:pic>
    </p:spTree>
    <p:extLst>
      <p:ext uri="{BB962C8B-B14F-4D97-AF65-F5344CB8AC3E}">
        <p14:creationId xmlns:p14="http://schemas.microsoft.com/office/powerpoint/2010/main" val="2806882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42</a:t>
            </a:fld>
            <a:endParaRPr lang="en-US" dirty="0"/>
          </a:p>
        </p:txBody>
      </p:sp>
      <p:sp>
        <p:nvSpPr>
          <p:cNvPr id="9" name="Title 1">
            <a:extLst>
              <a:ext uri="{FF2B5EF4-FFF2-40B4-BE49-F238E27FC236}">
                <a16:creationId xmlns:a16="http://schemas.microsoft.com/office/drawing/2014/main" id="{813422C3-5852-2A46-924A-C8BE56D3B674}"/>
              </a:ext>
            </a:extLst>
          </p:cNvPr>
          <p:cNvSpPr txBox="1">
            <a:spLocks/>
          </p:cNvSpPr>
          <p:nvPr/>
        </p:nvSpPr>
        <p:spPr>
          <a:xfrm>
            <a:off x="198783" y="0"/>
            <a:ext cx="11156605" cy="1043940"/>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dirty="0"/>
              <a:t>John’s Story</a:t>
            </a:r>
          </a:p>
        </p:txBody>
      </p:sp>
      <p:sp>
        <p:nvSpPr>
          <p:cNvPr id="11" name="Date Placeholder 6">
            <a:extLst>
              <a:ext uri="{FF2B5EF4-FFF2-40B4-BE49-F238E27FC236}">
                <a16:creationId xmlns:a16="http://schemas.microsoft.com/office/drawing/2014/main" id="{FF5BDEE3-A7A8-A841-B8E0-6C10A0925DDC}"/>
              </a:ext>
            </a:extLst>
          </p:cNvPr>
          <p:cNvSpPr txBox="1">
            <a:spLocks/>
          </p:cNvSpPr>
          <p:nvPr/>
        </p:nvSpPr>
        <p:spPr>
          <a:xfrm>
            <a:off x="198783" y="6492875"/>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12" name="Slide Number Placeholder 7">
            <a:extLst>
              <a:ext uri="{FF2B5EF4-FFF2-40B4-BE49-F238E27FC236}">
                <a16:creationId xmlns:a16="http://schemas.microsoft.com/office/drawing/2014/main" id="{F93BECCA-B8A1-AE4E-A77A-38676374320E}"/>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42</a:t>
            </a:fld>
            <a:endParaRPr lang="en-US" dirty="0"/>
          </a:p>
        </p:txBody>
      </p:sp>
      <p:sp>
        <p:nvSpPr>
          <p:cNvPr id="13" name="Date Placeholder 6">
            <a:extLst>
              <a:ext uri="{FF2B5EF4-FFF2-40B4-BE49-F238E27FC236}">
                <a16:creationId xmlns:a16="http://schemas.microsoft.com/office/drawing/2014/main" id="{BFD94FBF-A9BC-E545-9340-763E1FCB4BBA}"/>
              </a:ext>
            </a:extLst>
          </p:cNvPr>
          <p:cNvSpPr txBox="1">
            <a:spLocks/>
          </p:cNvSpPr>
          <p:nvPr/>
        </p:nvSpPr>
        <p:spPr>
          <a:xfrm>
            <a:off x="198783" y="6492875"/>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14" name="Slide Number Placeholder 7">
            <a:extLst>
              <a:ext uri="{FF2B5EF4-FFF2-40B4-BE49-F238E27FC236}">
                <a16:creationId xmlns:a16="http://schemas.microsoft.com/office/drawing/2014/main" id="{76CD47F3-13B2-4649-A909-F21F6791670D}"/>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42</a:t>
            </a:fld>
            <a:endParaRPr lang="en-US" dirty="0"/>
          </a:p>
        </p:txBody>
      </p:sp>
      <p:sp>
        <p:nvSpPr>
          <p:cNvPr id="19" name="Content Placeholder 64">
            <a:extLst>
              <a:ext uri="{FF2B5EF4-FFF2-40B4-BE49-F238E27FC236}">
                <a16:creationId xmlns:a16="http://schemas.microsoft.com/office/drawing/2014/main" id="{BE6324D5-1BA1-7C4B-910A-F477712B9B33}"/>
              </a:ext>
            </a:extLst>
          </p:cNvPr>
          <p:cNvSpPr txBox="1">
            <a:spLocks/>
          </p:cNvSpPr>
          <p:nvPr/>
        </p:nvSpPr>
        <p:spPr>
          <a:xfrm>
            <a:off x="966639" y="1615640"/>
            <a:ext cx="5925227" cy="47512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i="1" dirty="0">
                <a:solidFill>
                  <a:schemeClr val="tx2">
                    <a:lumMod val="50000"/>
                  </a:schemeClr>
                </a:solidFill>
                <a:latin typeface="Bookman Old Style" panose="02050604050505020204" pitchFamily="18" charset="0"/>
              </a:rPr>
              <a:t>That class changed the manner in which I walk. Now, I look ahead. In doing so, I’m ahead of the obstacles before it becomes an ‘obstacle.’ It gives me a moment to have a second thought.”</a:t>
            </a:r>
          </a:p>
        </p:txBody>
      </p:sp>
      <p:sp>
        <p:nvSpPr>
          <p:cNvPr id="20" name="TextBox 19">
            <a:extLst>
              <a:ext uri="{FF2B5EF4-FFF2-40B4-BE49-F238E27FC236}">
                <a16:creationId xmlns:a16="http://schemas.microsoft.com/office/drawing/2014/main" id="{0E63314B-8216-7247-B710-C0AE9AE6C192}"/>
              </a:ext>
            </a:extLst>
          </p:cNvPr>
          <p:cNvSpPr txBox="1"/>
          <p:nvPr/>
        </p:nvSpPr>
        <p:spPr>
          <a:xfrm>
            <a:off x="198782" y="1218786"/>
            <a:ext cx="1015409" cy="1311128"/>
          </a:xfrm>
          <a:prstGeom prst="rect">
            <a:avLst/>
          </a:prstGeom>
          <a:noFill/>
        </p:spPr>
        <p:txBody>
          <a:bodyPr wrap="square">
            <a:spAutoFit/>
          </a:bodyPr>
          <a:lstStyle/>
          <a:p>
            <a:pPr>
              <a:lnSpc>
                <a:spcPct val="90000"/>
              </a:lnSpc>
              <a:spcBef>
                <a:spcPts val="1000"/>
              </a:spcBef>
            </a:pPr>
            <a:r>
              <a:rPr lang="en-US" sz="8800" b="1" i="1" dirty="0">
                <a:solidFill>
                  <a:schemeClr val="accent3"/>
                </a:solidFill>
                <a:latin typeface="Bookman Old Style" panose="02050604050505020204" pitchFamily="18" charset="0"/>
              </a:rPr>
              <a:t>“</a:t>
            </a:r>
          </a:p>
        </p:txBody>
      </p:sp>
      <p:pic>
        <p:nvPicPr>
          <p:cNvPr id="28" name="Picture 27">
            <a:extLst>
              <a:ext uri="{FF2B5EF4-FFF2-40B4-BE49-F238E27FC236}">
                <a16:creationId xmlns:a16="http://schemas.microsoft.com/office/drawing/2014/main" id="{E31A59BB-3329-2D41-9A08-C8637C6AD1F3}"/>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906580" y="2"/>
            <a:ext cx="5288340" cy="4570182"/>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ln w="57150">
            <a:solidFill>
              <a:schemeClr val="bg1"/>
            </a:solidFill>
          </a:ln>
        </p:spPr>
      </p:pic>
      <p:grpSp>
        <p:nvGrpSpPr>
          <p:cNvPr id="29" name="Group 28">
            <a:extLst>
              <a:ext uri="{FF2B5EF4-FFF2-40B4-BE49-F238E27FC236}">
                <a16:creationId xmlns:a16="http://schemas.microsoft.com/office/drawing/2014/main" id="{EEBAF6E2-B4F6-1344-AD8F-3DF8A8ABD8E6}"/>
              </a:ext>
            </a:extLst>
          </p:cNvPr>
          <p:cNvGrpSpPr/>
          <p:nvPr/>
        </p:nvGrpSpPr>
        <p:grpSpPr>
          <a:xfrm>
            <a:off x="8946178" y="4960991"/>
            <a:ext cx="2885621" cy="1261274"/>
            <a:chOff x="8429786" y="4806788"/>
            <a:chExt cx="3329166" cy="1455143"/>
          </a:xfrm>
        </p:grpSpPr>
        <p:pic>
          <p:nvPicPr>
            <p:cNvPr id="30" name="Picture 29" descr="Diagram&#10;&#10;Description automatically generated">
              <a:extLst>
                <a:ext uri="{FF2B5EF4-FFF2-40B4-BE49-F238E27FC236}">
                  <a16:creationId xmlns:a16="http://schemas.microsoft.com/office/drawing/2014/main" id="{131460AD-0358-D74A-A337-73EBEEC09D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31" name="Picture 30" descr="Logo, company name&#10;&#10;Description automatically generated">
              <a:extLst>
                <a:ext uri="{FF2B5EF4-FFF2-40B4-BE49-F238E27FC236}">
                  <a16:creationId xmlns:a16="http://schemas.microsoft.com/office/drawing/2014/main" id="{69C47BF5-92C4-0740-800A-4C356EB5DC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171202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dirty="0"/>
              <a:t>Stairs – Sore Muscles &amp; Joints</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43</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13" name="Content Placeholder 10">
            <a:extLst>
              <a:ext uri="{FF2B5EF4-FFF2-40B4-BE49-F238E27FC236}">
                <a16:creationId xmlns:a16="http://schemas.microsoft.com/office/drawing/2014/main" id="{62A30D31-4ED5-574A-B8B0-BB1F67E24D4B}"/>
              </a:ext>
            </a:extLst>
          </p:cNvPr>
          <p:cNvSpPr txBox="1">
            <a:spLocks/>
          </p:cNvSpPr>
          <p:nvPr/>
        </p:nvSpPr>
        <p:spPr>
          <a:xfrm>
            <a:off x="386274" y="1632427"/>
            <a:ext cx="7976676" cy="3946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 name="Online Media 2" title="Sore Joint">
            <a:hlinkClick r:id="" action="ppaction://media"/>
            <a:extLst>
              <a:ext uri="{FF2B5EF4-FFF2-40B4-BE49-F238E27FC236}">
                <a16:creationId xmlns:a16="http://schemas.microsoft.com/office/drawing/2014/main" id="{8C407DF5-B87D-4B94-A894-91BF06D0D22E}"/>
              </a:ext>
            </a:extLst>
          </p:cNvPr>
          <p:cNvPicPr>
            <a:picLocks noRot="1" noChangeAspect="1"/>
          </p:cNvPicPr>
          <p:nvPr>
            <a:videoFile r:link="rId1"/>
          </p:nvPr>
        </p:nvPicPr>
        <p:blipFill>
          <a:blip r:embed="rId5"/>
          <a:stretch>
            <a:fillRect/>
          </a:stretch>
        </p:blipFill>
        <p:spPr>
          <a:xfrm>
            <a:off x="343217" y="1043941"/>
            <a:ext cx="9873250" cy="5578386"/>
          </a:xfrm>
          <a:prstGeom prst="rect">
            <a:avLst/>
          </a:prstGeom>
        </p:spPr>
      </p:pic>
    </p:spTree>
    <p:extLst>
      <p:ext uri="{BB962C8B-B14F-4D97-AF65-F5344CB8AC3E}">
        <p14:creationId xmlns:p14="http://schemas.microsoft.com/office/powerpoint/2010/main" val="13225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51C36B-A0DA-9044-A757-34A5B1FD4EAB}"/>
              </a:ext>
            </a:extLst>
          </p:cNvPr>
          <p:cNvSpPr>
            <a:spLocks noGrp="1"/>
          </p:cNvSpPr>
          <p:nvPr>
            <p:ph type="dt" sz="half" idx="2"/>
          </p:nvPr>
        </p:nvSpPr>
        <p:spPr/>
        <p:txBody>
          <a:bodyPr/>
          <a:lstStyle/>
          <a:p>
            <a:pPr fontAlgn="base"/>
            <a:r>
              <a:rPr lang="en-US"/>
              <a:t>© South Metro Fire Rescue. All rights reserved.</a:t>
            </a:r>
            <a:endParaRPr lang="en-US" dirty="0"/>
          </a:p>
        </p:txBody>
      </p:sp>
      <p:sp>
        <p:nvSpPr>
          <p:cNvPr id="4" name="Slide Number Placeholder 3">
            <a:extLst>
              <a:ext uri="{FF2B5EF4-FFF2-40B4-BE49-F238E27FC236}">
                <a16:creationId xmlns:a16="http://schemas.microsoft.com/office/drawing/2014/main" id="{DC41B547-CC1B-5B41-A5E2-49C667ED2765}"/>
              </a:ext>
            </a:extLst>
          </p:cNvPr>
          <p:cNvSpPr>
            <a:spLocks noGrp="1"/>
          </p:cNvSpPr>
          <p:nvPr>
            <p:ph type="sldNum" sz="quarter" idx="4"/>
          </p:nvPr>
        </p:nvSpPr>
        <p:spPr/>
        <p:txBody>
          <a:bodyPr/>
          <a:lstStyle/>
          <a:p>
            <a:fld id="{37B4140B-C840-984B-AE95-429F0F12176B}" type="slidenum">
              <a:rPr lang="en-US" smtClean="0"/>
              <a:pPr/>
              <a:t>44</a:t>
            </a:fld>
            <a:endParaRPr lang="en-US" dirty="0"/>
          </a:p>
        </p:txBody>
      </p:sp>
      <p:sp>
        <p:nvSpPr>
          <p:cNvPr id="5" name="TextBox 4">
            <a:extLst>
              <a:ext uri="{FF2B5EF4-FFF2-40B4-BE49-F238E27FC236}">
                <a16:creationId xmlns:a16="http://schemas.microsoft.com/office/drawing/2014/main" id="{E7DD260C-1336-844A-81A4-C10C0C32EF60}"/>
              </a:ext>
            </a:extLst>
          </p:cNvPr>
          <p:cNvSpPr txBox="1"/>
          <p:nvPr/>
        </p:nvSpPr>
        <p:spPr>
          <a:xfrm>
            <a:off x="7524282" y="6530697"/>
            <a:ext cx="2694811" cy="215444"/>
          </a:xfrm>
          <a:prstGeom prst="rect">
            <a:avLst/>
          </a:prstGeom>
          <a:noFill/>
        </p:spPr>
        <p:txBody>
          <a:bodyPr wrap="square" rtlCol="0">
            <a:spAutoFit/>
          </a:bodyPr>
          <a:lstStyle/>
          <a:p>
            <a:pPr algn="r"/>
            <a:r>
              <a:rPr lang="en-US" sz="800" i="1" dirty="0"/>
              <a:t>Source: </a:t>
            </a:r>
            <a:r>
              <a:rPr lang="en-US" sz="800" dirty="0">
                <a:hlinkClick r:id="rId3"/>
              </a:rPr>
              <a:t>http://www.oninjuryresources.ca</a:t>
            </a:r>
            <a:endParaRPr lang="en-US" sz="800" i="1" dirty="0"/>
          </a:p>
        </p:txBody>
      </p:sp>
      <p:pic>
        <p:nvPicPr>
          <p:cNvPr id="11" name="Picture 10" descr="Diagram&#10;&#10;Description automatically generated">
            <a:extLst>
              <a:ext uri="{FF2B5EF4-FFF2-40B4-BE49-F238E27FC236}">
                <a16:creationId xmlns:a16="http://schemas.microsoft.com/office/drawing/2014/main" id="{0A7E31A2-3031-6543-A062-EBFD791FBC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27" name="Title 26">
            <a:extLst>
              <a:ext uri="{FF2B5EF4-FFF2-40B4-BE49-F238E27FC236}">
                <a16:creationId xmlns:a16="http://schemas.microsoft.com/office/drawing/2014/main" id="{46A15F5D-2237-304F-A3BE-9BA47F74FCF5}"/>
              </a:ext>
            </a:extLst>
          </p:cNvPr>
          <p:cNvSpPr>
            <a:spLocks noGrp="1"/>
          </p:cNvSpPr>
          <p:nvPr>
            <p:ph type="title"/>
          </p:nvPr>
        </p:nvSpPr>
        <p:spPr/>
        <p:txBody>
          <a:bodyPr/>
          <a:lstStyle/>
          <a:p>
            <a:endParaRPr lang="en-US"/>
          </a:p>
        </p:txBody>
      </p:sp>
      <p:pic>
        <p:nvPicPr>
          <p:cNvPr id="25" name="Picture 24" descr="Graphical user interface, website&#10;&#10;Description automatically generated">
            <a:extLst>
              <a:ext uri="{FF2B5EF4-FFF2-40B4-BE49-F238E27FC236}">
                <a16:creationId xmlns:a16="http://schemas.microsoft.com/office/drawing/2014/main" id="{D9C839FA-CB7A-D945-B284-4C99771DF4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0421"/>
            <a:ext cx="12192000" cy="6858000"/>
          </a:xfrm>
          <a:prstGeom prst="rect">
            <a:avLst/>
          </a:prstGeom>
        </p:spPr>
      </p:pic>
      <p:grpSp>
        <p:nvGrpSpPr>
          <p:cNvPr id="23" name="Group 22">
            <a:extLst>
              <a:ext uri="{FF2B5EF4-FFF2-40B4-BE49-F238E27FC236}">
                <a16:creationId xmlns:a16="http://schemas.microsoft.com/office/drawing/2014/main" id="{94AB660A-0C08-754E-8108-C5BC6D424B6B}"/>
              </a:ext>
            </a:extLst>
          </p:cNvPr>
          <p:cNvGrpSpPr/>
          <p:nvPr/>
        </p:nvGrpSpPr>
        <p:grpSpPr>
          <a:xfrm>
            <a:off x="8946178" y="4960991"/>
            <a:ext cx="2885621" cy="1261274"/>
            <a:chOff x="8429786" y="4806788"/>
            <a:chExt cx="3329166" cy="1455143"/>
          </a:xfrm>
        </p:grpSpPr>
        <p:pic>
          <p:nvPicPr>
            <p:cNvPr id="21" name="Picture 20" descr="Diagram&#10;&#10;Description automatically generated">
              <a:extLst>
                <a:ext uri="{FF2B5EF4-FFF2-40B4-BE49-F238E27FC236}">
                  <a16:creationId xmlns:a16="http://schemas.microsoft.com/office/drawing/2014/main" id="{33B8C447-635D-6E48-A69A-B5FA0EE137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2" name="Picture 21" descr="Logo, company name&#10;&#10;Description automatically generated">
              <a:extLst>
                <a:ext uri="{FF2B5EF4-FFF2-40B4-BE49-F238E27FC236}">
                  <a16:creationId xmlns:a16="http://schemas.microsoft.com/office/drawing/2014/main" id="{3999BE62-E4A1-9F4F-9F26-D7478BC821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
        <p:nvSpPr>
          <p:cNvPr id="2" name="Rectangle 1">
            <a:extLst>
              <a:ext uri="{FF2B5EF4-FFF2-40B4-BE49-F238E27FC236}">
                <a16:creationId xmlns:a16="http://schemas.microsoft.com/office/drawing/2014/main" id="{B1D5DDB1-8CD7-7942-EF3B-7B610DA01A59}"/>
              </a:ext>
            </a:extLst>
          </p:cNvPr>
          <p:cNvSpPr/>
          <p:nvPr/>
        </p:nvSpPr>
        <p:spPr>
          <a:xfrm>
            <a:off x="1929451" y="5205984"/>
            <a:ext cx="1099477" cy="288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headache</a:t>
            </a:r>
          </a:p>
        </p:txBody>
      </p:sp>
    </p:spTree>
    <p:extLst>
      <p:ext uri="{BB962C8B-B14F-4D97-AF65-F5344CB8AC3E}">
        <p14:creationId xmlns:p14="http://schemas.microsoft.com/office/powerpoint/2010/main" val="1235101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45</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9" name="Date Placeholder 6">
            <a:extLst>
              <a:ext uri="{FF2B5EF4-FFF2-40B4-BE49-F238E27FC236}">
                <a16:creationId xmlns:a16="http://schemas.microsoft.com/office/drawing/2014/main" id="{953592A8-A99A-F84E-80D9-2192C1B0A696}"/>
              </a:ext>
            </a:extLst>
          </p:cNvPr>
          <p:cNvSpPr txBox="1">
            <a:spLocks/>
          </p:cNvSpPr>
          <p:nvPr/>
        </p:nvSpPr>
        <p:spPr>
          <a:xfrm>
            <a:off x="198783" y="6492875"/>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11" name="Slide Number Placeholder 7">
            <a:extLst>
              <a:ext uri="{FF2B5EF4-FFF2-40B4-BE49-F238E27FC236}">
                <a16:creationId xmlns:a16="http://schemas.microsoft.com/office/drawing/2014/main" id="{4C9722C3-1E22-4B48-B7F7-218FEB13DF08}"/>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45</a:t>
            </a:fld>
            <a:endParaRPr lang="en-US" dirty="0"/>
          </a:p>
        </p:txBody>
      </p:sp>
      <p:pic>
        <p:nvPicPr>
          <p:cNvPr id="12" name="Picture 11" descr="Diagram&#10;&#10;Description automatically generated">
            <a:extLst>
              <a:ext uri="{FF2B5EF4-FFF2-40B4-BE49-F238E27FC236}">
                <a16:creationId xmlns:a16="http://schemas.microsoft.com/office/drawing/2014/main" id="{2B822312-78A8-AE46-863E-2B9185A8E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14" name="Rectangle 13">
            <a:extLst>
              <a:ext uri="{FF2B5EF4-FFF2-40B4-BE49-F238E27FC236}">
                <a16:creationId xmlns:a16="http://schemas.microsoft.com/office/drawing/2014/main" id="{49928BA9-B07F-764E-8229-35CCF5269387}"/>
              </a:ext>
            </a:extLst>
          </p:cNvPr>
          <p:cNvSpPr/>
          <p:nvPr/>
        </p:nvSpPr>
        <p:spPr>
          <a:xfrm>
            <a:off x="0" y="2202924"/>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58F918-9851-9348-ACB6-09D179DD7BA4}"/>
              </a:ext>
            </a:extLst>
          </p:cNvPr>
          <p:cNvSpPr/>
          <p:nvPr/>
        </p:nvSpPr>
        <p:spPr>
          <a:xfrm>
            <a:off x="0" y="9158"/>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6">
            <a:extLst>
              <a:ext uri="{FF2B5EF4-FFF2-40B4-BE49-F238E27FC236}">
                <a16:creationId xmlns:a16="http://schemas.microsoft.com/office/drawing/2014/main" id="{383AB344-D67A-8B42-9773-C38BFB112412}"/>
              </a:ext>
            </a:extLst>
          </p:cNvPr>
          <p:cNvSpPr txBox="1">
            <a:spLocks/>
          </p:cNvSpPr>
          <p:nvPr/>
        </p:nvSpPr>
        <p:spPr>
          <a:xfrm>
            <a:off x="444573" y="9158"/>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400" dirty="0"/>
              <a:t>Conscious Choking</a:t>
            </a:r>
          </a:p>
        </p:txBody>
      </p:sp>
      <p:pic>
        <p:nvPicPr>
          <p:cNvPr id="17" name="Content Placeholder 6">
            <a:extLst>
              <a:ext uri="{FF2B5EF4-FFF2-40B4-BE49-F238E27FC236}">
                <a16:creationId xmlns:a16="http://schemas.microsoft.com/office/drawing/2014/main" id="{BA2088F4-1125-B942-A185-75A65DA7093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167846" y="9168"/>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bg1"/>
          </a:solidFill>
          <a:effectLst>
            <a:outerShdw blurRad="50800" dist="38100" dir="8100000" algn="tr" rotWithShape="0">
              <a:prstClr val="black">
                <a:alpha val="40000"/>
              </a:prstClr>
            </a:outerShdw>
          </a:effectLst>
        </p:spPr>
      </p:pic>
      <p:sp>
        <p:nvSpPr>
          <p:cNvPr id="18" name="Content Placeholder 2">
            <a:extLst>
              <a:ext uri="{FF2B5EF4-FFF2-40B4-BE49-F238E27FC236}">
                <a16:creationId xmlns:a16="http://schemas.microsoft.com/office/drawing/2014/main" id="{F504E9CB-ACBD-9348-979B-0912FA07BF85}"/>
              </a:ext>
            </a:extLst>
          </p:cNvPr>
          <p:cNvSpPr txBox="1">
            <a:spLocks/>
          </p:cNvSpPr>
          <p:nvPr/>
        </p:nvSpPr>
        <p:spPr>
          <a:xfrm>
            <a:off x="839788" y="2514233"/>
            <a:ext cx="5011313" cy="36845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dirty="0">
                <a:latin typeface="Bookman Old Style" panose="02050604050505020204" pitchFamily="18" charset="0"/>
              </a:rPr>
              <a:t>Ask if they are choking </a:t>
            </a:r>
          </a:p>
          <a:p>
            <a:pPr marL="285750" indent="-285750"/>
            <a:r>
              <a:rPr lang="en-US" dirty="0">
                <a:latin typeface="Bookman Old Style" panose="02050604050505020204" pitchFamily="18" charset="0"/>
              </a:rPr>
              <a:t>Reach around the victim and make a fist in one hand</a:t>
            </a:r>
          </a:p>
          <a:p>
            <a:pPr marL="285750" indent="-285750"/>
            <a:r>
              <a:rPr lang="en-US" dirty="0">
                <a:latin typeface="Bookman Old Style" panose="02050604050505020204" pitchFamily="18" charset="0"/>
              </a:rPr>
              <a:t>Put the thumb side just above the navel</a:t>
            </a:r>
          </a:p>
          <a:p>
            <a:pPr marL="285750" indent="-285750"/>
            <a:r>
              <a:rPr lang="en-US" dirty="0">
                <a:latin typeface="Bookman Old Style" panose="02050604050505020204" pitchFamily="18" charset="0"/>
              </a:rPr>
              <a:t>Grasp that fist with the other hand and give quick upward thrusts</a:t>
            </a:r>
          </a:p>
        </p:txBody>
      </p:sp>
      <p:grpSp>
        <p:nvGrpSpPr>
          <p:cNvPr id="19" name="Group 18">
            <a:extLst>
              <a:ext uri="{FF2B5EF4-FFF2-40B4-BE49-F238E27FC236}">
                <a16:creationId xmlns:a16="http://schemas.microsoft.com/office/drawing/2014/main" id="{2AAD0C12-FDF7-1749-86A1-C36D0BE905E1}"/>
              </a:ext>
            </a:extLst>
          </p:cNvPr>
          <p:cNvGrpSpPr/>
          <p:nvPr/>
        </p:nvGrpSpPr>
        <p:grpSpPr>
          <a:xfrm>
            <a:off x="8946178" y="5148501"/>
            <a:ext cx="2885621" cy="1261274"/>
            <a:chOff x="8429786" y="4806788"/>
            <a:chExt cx="3329166" cy="1455143"/>
          </a:xfrm>
        </p:grpSpPr>
        <p:pic>
          <p:nvPicPr>
            <p:cNvPr id="20" name="Picture 19" descr="Diagram&#10;&#10;Description automatically generated">
              <a:extLst>
                <a:ext uri="{FF2B5EF4-FFF2-40B4-BE49-F238E27FC236}">
                  <a16:creationId xmlns:a16="http://schemas.microsoft.com/office/drawing/2014/main" id="{201D0C40-727F-B74D-8948-55B03106E7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1" name="Picture 20" descr="Logo, company name&#10;&#10;Description automatically generated">
              <a:extLst>
                <a:ext uri="{FF2B5EF4-FFF2-40B4-BE49-F238E27FC236}">
                  <a16:creationId xmlns:a16="http://schemas.microsoft.com/office/drawing/2014/main" id="{CA7AB87F-B38E-9F40-8BB0-06DF18A855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1553082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46</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13" name="Content Placeholder 10">
            <a:extLst>
              <a:ext uri="{FF2B5EF4-FFF2-40B4-BE49-F238E27FC236}">
                <a16:creationId xmlns:a16="http://schemas.microsoft.com/office/drawing/2014/main" id="{62A30D31-4ED5-574A-B8B0-BB1F67E24D4B}"/>
              </a:ext>
            </a:extLst>
          </p:cNvPr>
          <p:cNvSpPr txBox="1">
            <a:spLocks/>
          </p:cNvSpPr>
          <p:nvPr/>
        </p:nvSpPr>
        <p:spPr>
          <a:xfrm>
            <a:off x="386274" y="2424450"/>
            <a:ext cx="6014526" cy="394604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10000"/>
              </a:lnSpc>
              <a:buFont typeface="+mj-lt"/>
              <a:buAutoNum type="arabicPeriod"/>
            </a:pPr>
            <a:r>
              <a:rPr lang="en-US" sz="3200" dirty="0">
                <a:solidFill>
                  <a:schemeClr val="tx2">
                    <a:lumMod val="50000"/>
                  </a:schemeClr>
                </a:solidFill>
                <a:latin typeface="Bookman Old Style" panose="02050604050505020204" pitchFamily="18" charset="0"/>
              </a:rPr>
              <a:t>Lower the person to a firm, </a:t>
            </a:r>
            <a:br>
              <a:rPr lang="en-US" sz="3200" dirty="0">
                <a:solidFill>
                  <a:schemeClr val="tx2">
                    <a:lumMod val="50000"/>
                  </a:schemeClr>
                </a:solidFill>
                <a:latin typeface="Bookman Old Style" panose="02050604050505020204" pitchFamily="18" charset="0"/>
              </a:rPr>
            </a:br>
            <a:r>
              <a:rPr lang="en-US" sz="3200" dirty="0">
                <a:solidFill>
                  <a:schemeClr val="tx2">
                    <a:lumMod val="50000"/>
                  </a:schemeClr>
                </a:solidFill>
                <a:latin typeface="Bookman Old Style" panose="02050604050505020204" pitchFamily="18" charset="0"/>
              </a:rPr>
              <a:t>flat surface</a:t>
            </a:r>
          </a:p>
          <a:p>
            <a:pPr marL="514350" indent="-514350">
              <a:lnSpc>
                <a:spcPct val="110000"/>
              </a:lnSpc>
              <a:buFont typeface="+mj-lt"/>
              <a:buAutoNum type="arabicPeriod"/>
            </a:pPr>
            <a:r>
              <a:rPr lang="en-US" sz="3200" dirty="0">
                <a:solidFill>
                  <a:schemeClr val="tx2">
                    <a:lumMod val="50000"/>
                  </a:schemeClr>
                </a:solidFill>
                <a:latin typeface="Bookman Old Style" panose="02050604050505020204" pitchFamily="18" charset="0"/>
              </a:rPr>
              <a:t>Tap and shout to check for responsiveness. </a:t>
            </a:r>
          </a:p>
          <a:p>
            <a:pPr marL="514350" indent="-514350">
              <a:lnSpc>
                <a:spcPct val="110000"/>
              </a:lnSpc>
              <a:buFont typeface="+mj-lt"/>
              <a:buAutoNum type="arabicPeriod"/>
            </a:pPr>
            <a:r>
              <a:rPr lang="en-US" sz="3200" dirty="0">
                <a:solidFill>
                  <a:schemeClr val="tx2">
                    <a:lumMod val="50000"/>
                  </a:schemeClr>
                </a:solidFill>
                <a:latin typeface="Bookman Old Style" panose="02050604050505020204" pitchFamily="18" charset="0"/>
              </a:rPr>
              <a:t>Yell for help</a:t>
            </a:r>
          </a:p>
          <a:p>
            <a:pPr marL="514350" indent="-514350">
              <a:lnSpc>
                <a:spcPct val="110000"/>
              </a:lnSpc>
              <a:buFont typeface="+mj-lt"/>
              <a:buAutoNum type="arabicPeriod"/>
            </a:pPr>
            <a:r>
              <a:rPr lang="en-US" sz="3200" dirty="0">
                <a:solidFill>
                  <a:schemeClr val="tx2">
                    <a:lumMod val="50000"/>
                  </a:schemeClr>
                </a:solidFill>
                <a:latin typeface="Bookman Old Style" panose="02050604050505020204" pitchFamily="18" charset="0"/>
              </a:rPr>
              <a:t>Check breathing</a:t>
            </a:r>
          </a:p>
          <a:p>
            <a:pPr marL="514350" indent="-514350">
              <a:lnSpc>
                <a:spcPct val="110000"/>
              </a:lnSpc>
              <a:buFont typeface="+mj-lt"/>
              <a:buAutoNum type="arabicPeriod"/>
            </a:pPr>
            <a:r>
              <a:rPr lang="en-US" sz="3200" dirty="0">
                <a:solidFill>
                  <a:schemeClr val="tx2">
                    <a:lumMod val="50000"/>
                  </a:schemeClr>
                </a:solidFill>
                <a:latin typeface="Bookman Old Style" panose="02050604050505020204" pitchFamily="18" charset="0"/>
              </a:rPr>
              <a:t>Give 30 compressions</a:t>
            </a:r>
          </a:p>
          <a:p>
            <a:pPr marL="514350" indent="-514350">
              <a:lnSpc>
                <a:spcPct val="110000"/>
              </a:lnSpc>
              <a:buFont typeface="+mj-lt"/>
              <a:buAutoNum type="arabicPeriod"/>
            </a:pPr>
            <a:r>
              <a:rPr lang="en-US" sz="3200" dirty="0">
                <a:solidFill>
                  <a:schemeClr val="tx2">
                    <a:lumMod val="50000"/>
                  </a:schemeClr>
                </a:solidFill>
                <a:latin typeface="Bookman Old Style" panose="02050604050505020204" pitchFamily="18" charset="0"/>
              </a:rPr>
              <a:t>After 30 compressions, open the airway. If you see an object in the mouth, take it out</a:t>
            </a:r>
          </a:p>
        </p:txBody>
      </p:sp>
      <p:sp>
        <p:nvSpPr>
          <p:cNvPr id="9" name="Slide Number Placeholder 7">
            <a:extLst>
              <a:ext uri="{FF2B5EF4-FFF2-40B4-BE49-F238E27FC236}">
                <a16:creationId xmlns:a16="http://schemas.microsoft.com/office/drawing/2014/main" id="{99A803F4-A467-5044-941D-68EDF078F691}"/>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46</a:t>
            </a:fld>
            <a:endParaRPr lang="en-US" dirty="0"/>
          </a:p>
        </p:txBody>
      </p:sp>
      <p:pic>
        <p:nvPicPr>
          <p:cNvPr id="11" name="Picture 10" descr="Diagram&#10;&#10;Description automatically generated">
            <a:extLst>
              <a:ext uri="{FF2B5EF4-FFF2-40B4-BE49-F238E27FC236}">
                <a16:creationId xmlns:a16="http://schemas.microsoft.com/office/drawing/2014/main" id="{182AFF9D-E501-A941-8DAF-C29DB61449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12" name="Slide Number Placeholder 7">
            <a:extLst>
              <a:ext uri="{FF2B5EF4-FFF2-40B4-BE49-F238E27FC236}">
                <a16:creationId xmlns:a16="http://schemas.microsoft.com/office/drawing/2014/main" id="{A7291411-F679-154E-BC2C-A75CF17F963C}"/>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46</a:t>
            </a:fld>
            <a:endParaRPr lang="en-US" dirty="0"/>
          </a:p>
        </p:txBody>
      </p:sp>
      <p:pic>
        <p:nvPicPr>
          <p:cNvPr id="14" name="Picture 13" descr="Diagram&#10;&#10;Description automatically generated">
            <a:extLst>
              <a:ext uri="{FF2B5EF4-FFF2-40B4-BE49-F238E27FC236}">
                <a16:creationId xmlns:a16="http://schemas.microsoft.com/office/drawing/2014/main" id="{B6899BD0-D9AF-F04D-915F-253344B875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15" name="Rectangle 14">
            <a:extLst>
              <a:ext uri="{FF2B5EF4-FFF2-40B4-BE49-F238E27FC236}">
                <a16:creationId xmlns:a16="http://schemas.microsoft.com/office/drawing/2014/main" id="{C3C83496-8F09-A64D-8BFA-CBD38F516B61}"/>
              </a:ext>
            </a:extLst>
          </p:cNvPr>
          <p:cNvSpPr/>
          <p:nvPr/>
        </p:nvSpPr>
        <p:spPr>
          <a:xfrm>
            <a:off x="0" y="2202924"/>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29E4DD-2E01-7F43-952C-8A25B1D0F558}"/>
              </a:ext>
            </a:extLst>
          </p:cNvPr>
          <p:cNvSpPr/>
          <p:nvPr/>
        </p:nvSpPr>
        <p:spPr>
          <a:xfrm>
            <a:off x="0" y="9158"/>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6">
            <a:extLst>
              <a:ext uri="{FF2B5EF4-FFF2-40B4-BE49-F238E27FC236}">
                <a16:creationId xmlns:a16="http://schemas.microsoft.com/office/drawing/2014/main" id="{B7C2541D-A8CF-F84F-9F91-AE2B1C11EF77}"/>
              </a:ext>
            </a:extLst>
          </p:cNvPr>
          <p:cNvSpPr txBox="1">
            <a:spLocks/>
          </p:cNvSpPr>
          <p:nvPr/>
        </p:nvSpPr>
        <p:spPr>
          <a:xfrm>
            <a:off x="444573" y="9158"/>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400" dirty="0"/>
              <a:t>Unconscious Choking</a:t>
            </a:r>
          </a:p>
        </p:txBody>
      </p:sp>
      <p:pic>
        <p:nvPicPr>
          <p:cNvPr id="18" name="Content Placeholder 6">
            <a:extLst>
              <a:ext uri="{FF2B5EF4-FFF2-40B4-BE49-F238E27FC236}">
                <a16:creationId xmlns:a16="http://schemas.microsoft.com/office/drawing/2014/main" id="{50C1B020-34A8-0F4C-8CEC-3FDF60DE0D2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167846" y="9168"/>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bg1"/>
          </a:solidFill>
          <a:effectLst>
            <a:outerShdw blurRad="50800" dist="38100" dir="8100000" algn="tr" rotWithShape="0">
              <a:prstClr val="black">
                <a:alpha val="40000"/>
              </a:prstClr>
            </a:outerShdw>
          </a:effectLst>
        </p:spPr>
      </p:pic>
      <p:grpSp>
        <p:nvGrpSpPr>
          <p:cNvPr id="19" name="Group 18">
            <a:extLst>
              <a:ext uri="{FF2B5EF4-FFF2-40B4-BE49-F238E27FC236}">
                <a16:creationId xmlns:a16="http://schemas.microsoft.com/office/drawing/2014/main" id="{5BB14897-7120-6446-9A43-9C95DE2C167D}"/>
              </a:ext>
            </a:extLst>
          </p:cNvPr>
          <p:cNvGrpSpPr/>
          <p:nvPr/>
        </p:nvGrpSpPr>
        <p:grpSpPr>
          <a:xfrm>
            <a:off x="8946178" y="5148501"/>
            <a:ext cx="2885621" cy="1261274"/>
            <a:chOff x="8429786" y="4806788"/>
            <a:chExt cx="3329166" cy="1455143"/>
          </a:xfrm>
        </p:grpSpPr>
        <p:pic>
          <p:nvPicPr>
            <p:cNvPr id="20" name="Picture 19" descr="Diagram&#10;&#10;Description automatically generated">
              <a:extLst>
                <a:ext uri="{FF2B5EF4-FFF2-40B4-BE49-F238E27FC236}">
                  <a16:creationId xmlns:a16="http://schemas.microsoft.com/office/drawing/2014/main" id="{946416EF-8BC9-7543-AFE5-ED26BCC882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1" name="Picture 20" descr="Logo, company name&#10;&#10;Description automatically generated">
              <a:extLst>
                <a:ext uri="{FF2B5EF4-FFF2-40B4-BE49-F238E27FC236}">
                  <a16:creationId xmlns:a16="http://schemas.microsoft.com/office/drawing/2014/main" id="{2081BE9A-0BEA-DD44-9C53-6C8C2FBAAC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1204116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54E39E-9CEF-3444-8BFE-78ECEB864C61}"/>
              </a:ext>
            </a:extLst>
          </p:cNvPr>
          <p:cNvSpPr>
            <a:spLocks noGrp="1"/>
          </p:cNvSpPr>
          <p:nvPr>
            <p:ph type="dt" sz="half" idx="2"/>
          </p:nvPr>
        </p:nvSpPr>
        <p:spPr/>
        <p:txBody>
          <a:bodyPr/>
          <a:lstStyle/>
          <a:p>
            <a:pPr fontAlgn="base"/>
            <a:r>
              <a:rPr lang="en-US"/>
              <a:t>© South Metro Fire Rescue. All rights reserved.</a:t>
            </a:r>
            <a:endParaRPr lang="en-US" dirty="0"/>
          </a:p>
        </p:txBody>
      </p:sp>
      <p:sp>
        <p:nvSpPr>
          <p:cNvPr id="4" name="Slide Number Placeholder 3">
            <a:extLst>
              <a:ext uri="{FF2B5EF4-FFF2-40B4-BE49-F238E27FC236}">
                <a16:creationId xmlns:a16="http://schemas.microsoft.com/office/drawing/2014/main" id="{B1CF12E0-F1DA-A244-A715-0133A4500A84}"/>
              </a:ext>
            </a:extLst>
          </p:cNvPr>
          <p:cNvSpPr>
            <a:spLocks noGrp="1"/>
          </p:cNvSpPr>
          <p:nvPr>
            <p:ph type="sldNum" sz="quarter" idx="4"/>
          </p:nvPr>
        </p:nvSpPr>
        <p:spPr/>
        <p:txBody>
          <a:bodyPr/>
          <a:lstStyle/>
          <a:p>
            <a:fld id="{37B4140B-C840-984B-AE95-429F0F12176B}" type="slidenum">
              <a:rPr lang="en-US" smtClean="0"/>
              <a:pPr/>
              <a:t>47</a:t>
            </a:fld>
            <a:endParaRPr lang="en-US" dirty="0"/>
          </a:p>
        </p:txBody>
      </p:sp>
      <p:grpSp>
        <p:nvGrpSpPr>
          <p:cNvPr id="7" name="Group 6">
            <a:extLst>
              <a:ext uri="{FF2B5EF4-FFF2-40B4-BE49-F238E27FC236}">
                <a16:creationId xmlns:a16="http://schemas.microsoft.com/office/drawing/2014/main" id="{2C27A490-F770-3941-B4F6-E9673BC5CF19}"/>
              </a:ext>
            </a:extLst>
          </p:cNvPr>
          <p:cNvGrpSpPr/>
          <p:nvPr/>
        </p:nvGrpSpPr>
        <p:grpSpPr>
          <a:xfrm>
            <a:off x="8946178" y="4960991"/>
            <a:ext cx="2885621" cy="1261274"/>
            <a:chOff x="8429786" y="4806788"/>
            <a:chExt cx="3329166" cy="1455143"/>
          </a:xfrm>
        </p:grpSpPr>
        <p:pic>
          <p:nvPicPr>
            <p:cNvPr id="8" name="Picture 7" descr="Diagram&#10;&#10;Description automatically generated">
              <a:extLst>
                <a:ext uri="{FF2B5EF4-FFF2-40B4-BE49-F238E27FC236}">
                  <a16:creationId xmlns:a16="http://schemas.microsoft.com/office/drawing/2014/main" id="{7C402404-EC9D-4943-ABA4-CE40AD251B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9" name="Picture 8" descr="Logo, company name&#10;&#10;Description automatically generated">
              <a:extLst>
                <a:ext uri="{FF2B5EF4-FFF2-40B4-BE49-F238E27FC236}">
                  <a16:creationId xmlns:a16="http://schemas.microsoft.com/office/drawing/2014/main" id="{B18F1967-8C4C-DF43-A71C-704F9F9C30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pic>
        <p:nvPicPr>
          <p:cNvPr id="5" name="Picture 4">
            <a:extLst>
              <a:ext uri="{FF2B5EF4-FFF2-40B4-BE49-F238E27FC236}">
                <a16:creationId xmlns:a16="http://schemas.microsoft.com/office/drawing/2014/main" id="{6201DB06-F130-704D-9E83-E264E71454D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82412"/>
            <a:ext cx="12192000" cy="12192000"/>
          </a:xfrm>
          <a:prstGeom prst="rect">
            <a:avLst/>
          </a:prstGeom>
        </p:spPr>
      </p:pic>
    </p:spTree>
    <p:extLst>
      <p:ext uri="{BB962C8B-B14F-4D97-AF65-F5344CB8AC3E}">
        <p14:creationId xmlns:p14="http://schemas.microsoft.com/office/powerpoint/2010/main" val="32159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08079 L 0 -0.63148 " pathEditMode="relative" ptsTypes="AA">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endParaRPr lang="en-US" dirty="0"/>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48</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grpSp>
        <p:nvGrpSpPr>
          <p:cNvPr id="11" name="Group 10">
            <a:extLst>
              <a:ext uri="{FF2B5EF4-FFF2-40B4-BE49-F238E27FC236}">
                <a16:creationId xmlns:a16="http://schemas.microsoft.com/office/drawing/2014/main" id="{3C90ACE7-1ABE-274C-90D9-93A603E3F80C}"/>
              </a:ext>
            </a:extLst>
          </p:cNvPr>
          <p:cNvGrpSpPr/>
          <p:nvPr/>
        </p:nvGrpSpPr>
        <p:grpSpPr>
          <a:xfrm>
            <a:off x="8946178" y="260715"/>
            <a:ext cx="2885621" cy="1261274"/>
            <a:chOff x="8429786" y="4806788"/>
            <a:chExt cx="3329166" cy="1455143"/>
          </a:xfrm>
        </p:grpSpPr>
        <p:pic>
          <p:nvPicPr>
            <p:cNvPr id="12" name="Picture 11" descr="Diagram&#10;&#10;Description automatically generated">
              <a:extLst>
                <a:ext uri="{FF2B5EF4-FFF2-40B4-BE49-F238E27FC236}">
                  <a16:creationId xmlns:a16="http://schemas.microsoft.com/office/drawing/2014/main" id="{B0671C2E-C7EA-C744-8540-D491C198CE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13" name="Picture 12" descr="Logo, company name&#10;&#10;Description automatically generated">
              <a:extLst>
                <a:ext uri="{FF2B5EF4-FFF2-40B4-BE49-F238E27FC236}">
                  <a16:creationId xmlns:a16="http://schemas.microsoft.com/office/drawing/2014/main" id="{C691849C-F0E4-3B47-A2AD-614AFBC37D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pic>
        <p:nvPicPr>
          <p:cNvPr id="3" name="Online Media 2" title="Hands-Only CPR Instructional Video">
            <a:hlinkClick r:id="" action="ppaction://media"/>
            <a:extLst>
              <a:ext uri="{FF2B5EF4-FFF2-40B4-BE49-F238E27FC236}">
                <a16:creationId xmlns:a16="http://schemas.microsoft.com/office/drawing/2014/main" id="{CF8769D1-CBC1-4795-9A3A-0017B63D341F}"/>
              </a:ext>
            </a:extLst>
          </p:cNvPr>
          <p:cNvPicPr>
            <a:picLocks noRot="1" noChangeAspect="1"/>
          </p:cNvPicPr>
          <p:nvPr>
            <a:videoFile r:link="rId1"/>
          </p:nvPr>
        </p:nvPicPr>
        <p:blipFill>
          <a:blip r:embed="rId7"/>
          <a:stretch>
            <a:fillRect/>
          </a:stretch>
        </p:blipFill>
        <p:spPr>
          <a:xfrm>
            <a:off x="198783" y="1"/>
            <a:ext cx="11831799" cy="6684966"/>
          </a:xfrm>
          <a:prstGeom prst="rect">
            <a:avLst/>
          </a:prstGeom>
        </p:spPr>
      </p:pic>
    </p:spTree>
    <p:extLst>
      <p:ext uri="{BB962C8B-B14F-4D97-AF65-F5344CB8AC3E}">
        <p14:creationId xmlns:p14="http://schemas.microsoft.com/office/powerpoint/2010/main" val="57225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1860AB-74F2-1040-AD23-BCD8D8A6C6DC}"/>
              </a:ext>
            </a:extLst>
          </p:cNvPr>
          <p:cNvSpPr>
            <a:spLocks noGrp="1"/>
          </p:cNvSpPr>
          <p:nvPr>
            <p:ph type="title"/>
          </p:nvPr>
        </p:nvSpPr>
        <p:spPr/>
        <p:txBody>
          <a:bodyPr>
            <a:normAutofit/>
          </a:bodyPr>
          <a:lstStyle/>
          <a:p>
            <a:r>
              <a:rPr lang="en-US" dirty="0"/>
              <a:t>Proper Nutrition</a:t>
            </a:r>
          </a:p>
        </p:txBody>
      </p:sp>
      <p:sp>
        <p:nvSpPr>
          <p:cNvPr id="15" name="Date Placeholder 14">
            <a:extLst>
              <a:ext uri="{FF2B5EF4-FFF2-40B4-BE49-F238E27FC236}">
                <a16:creationId xmlns:a16="http://schemas.microsoft.com/office/drawing/2014/main" id="{606E7414-92EE-EA4D-912C-6AC1050E48C9}"/>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16" name="Slide Number Placeholder 15">
            <a:extLst>
              <a:ext uri="{FF2B5EF4-FFF2-40B4-BE49-F238E27FC236}">
                <a16:creationId xmlns:a16="http://schemas.microsoft.com/office/drawing/2014/main" id="{4474CFA7-8C9C-C643-BF50-533113A65915}"/>
              </a:ext>
            </a:extLst>
          </p:cNvPr>
          <p:cNvSpPr>
            <a:spLocks noGrp="1"/>
          </p:cNvSpPr>
          <p:nvPr>
            <p:ph type="sldNum" sz="quarter" idx="11"/>
          </p:nvPr>
        </p:nvSpPr>
        <p:spPr/>
        <p:txBody>
          <a:bodyPr/>
          <a:lstStyle/>
          <a:p>
            <a:fld id="{37B4140B-C840-984B-AE95-429F0F12176B}" type="slidenum">
              <a:rPr lang="en-US" smtClean="0"/>
              <a:pPr/>
              <a:t>49</a:t>
            </a:fld>
            <a:endParaRPr lang="en-US" dirty="0"/>
          </a:p>
        </p:txBody>
      </p:sp>
      <p:pic>
        <p:nvPicPr>
          <p:cNvPr id="13" name="Picture 12" descr="Diagram&#10;&#10;Description automatically generated">
            <a:extLst>
              <a:ext uri="{FF2B5EF4-FFF2-40B4-BE49-F238E27FC236}">
                <a16:creationId xmlns:a16="http://schemas.microsoft.com/office/drawing/2014/main" id="{3386B547-186C-A540-BD4D-79C3A8529E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pic>
        <p:nvPicPr>
          <p:cNvPr id="10" name="Content Placeholder 6">
            <a:extLst>
              <a:ext uri="{FF2B5EF4-FFF2-40B4-BE49-F238E27FC236}">
                <a16:creationId xmlns:a16="http://schemas.microsoft.com/office/drawing/2014/main" id="{76B434CC-3227-5A42-8C40-DAAD3437F468}"/>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effectLst>
            <a:outerShdw blurRad="50800" dist="38100" dir="8100000" algn="tr" rotWithShape="0">
              <a:prstClr val="black">
                <a:alpha val="40000"/>
              </a:prstClr>
            </a:outerShdw>
          </a:effectLst>
        </p:spPr>
      </p:pic>
      <p:sp>
        <p:nvSpPr>
          <p:cNvPr id="12" name="TextBox 11">
            <a:extLst>
              <a:ext uri="{FF2B5EF4-FFF2-40B4-BE49-F238E27FC236}">
                <a16:creationId xmlns:a16="http://schemas.microsoft.com/office/drawing/2014/main" id="{83054515-B5A3-CB46-A81D-A19270C59994}"/>
              </a:ext>
            </a:extLst>
          </p:cNvPr>
          <p:cNvSpPr txBox="1"/>
          <p:nvPr/>
        </p:nvSpPr>
        <p:spPr>
          <a:xfrm>
            <a:off x="316745" y="1254820"/>
            <a:ext cx="5398256" cy="1477328"/>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Bookman Old Style" panose="02050604050505020204" pitchFamily="18" charset="0"/>
              </a:rPr>
              <a:t>Contributes to healthier tissues + </a:t>
            </a:r>
            <a:br>
              <a:rPr lang="en-US" sz="1800" dirty="0">
                <a:latin typeface="Bookman Old Style" panose="02050604050505020204" pitchFamily="18" charset="0"/>
              </a:rPr>
            </a:br>
            <a:r>
              <a:rPr lang="en-US" sz="1800" dirty="0">
                <a:latin typeface="Bookman Old Style" panose="02050604050505020204" pitchFamily="18" charset="0"/>
              </a:rPr>
              <a:t>bone strength </a:t>
            </a:r>
          </a:p>
          <a:p>
            <a:pPr marL="285750" indent="-285750">
              <a:buFont typeface="Arial" panose="020B0604020202020204" pitchFamily="34" charset="0"/>
              <a:buChar char="•"/>
            </a:pPr>
            <a:r>
              <a:rPr lang="en-US" sz="1800" dirty="0">
                <a:latin typeface="Bookman Old Style" panose="02050604050505020204" pitchFamily="18" charset="0"/>
              </a:rPr>
              <a:t>Speeds up healing </a:t>
            </a:r>
          </a:p>
          <a:p>
            <a:pPr marL="285750" indent="-285750">
              <a:buFont typeface="Arial" panose="020B0604020202020204" pitchFamily="34" charset="0"/>
              <a:buChar char="•"/>
            </a:pPr>
            <a:r>
              <a:rPr lang="en-US" sz="1800" dirty="0">
                <a:latin typeface="Bookman Old Style" panose="02050604050505020204" pitchFamily="18" charset="0"/>
              </a:rPr>
              <a:t>Prevents dizziness from dehydration/</a:t>
            </a:r>
            <a:br>
              <a:rPr lang="en-US" sz="1800" dirty="0">
                <a:latin typeface="Bookman Old Style" panose="02050604050505020204" pitchFamily="18" charset="0"/>
              </a:rPr>
            </a:br>
            <a:r>
              <a:rPr lang="en-US" sz="1800" dirty="0">
                <a:latin typeface="Bookman Old Style" panose="02050604050505020204" pitchFamily="18" charset="0"/>
              </a:rPr>
              <a:t>poor nutrition </a:t>
            </a:r>
          </a:p>
        </p:txBody>
      </p:sp>
      <p:sp>
        <p:nvSpPr>
          <p:cNvPr id="14" name="TextBox 13">
            <a:extLst>
              <a:ext uri="{FF2B5EF4-FFF2-40B4-BE49-F238E27FC236}">
                <a16:creationId xmlns:a16="http://schemas.microsoft.com/office/drawing/2014/main" id="{D03E72B0-ABBA-C846-B407-078C9782DDF6}"/>
              </a:ext>
            </a:extLst>
          </p:cNvPr>
          <p:cNvSpPr txBox="1"/>
          <p:nvPr/>
        </p:nvSpPr>
        <p:spPr>
          <a:xfrm>
            <a:off x="316745" y="2836083"/>
            <a:ext cx="6096000" cy="369332"/>
          </a:xfrm>
          <a:prstGeom prst="rect">
            <a:avLst/>
          </a:prstGeom>
          <a:noFill/>
        </p:spPr>
        <p:txBody>
          <a:bodyPr wrap="square">
            <a:spAutoFit/>
          </a:bodyPr>
          <a:lstStyle/>
          <a:p>
            <a:pPr marL="0" indent="0">
              <a:buNone/>
            </a:pPr>
            <a:r>
              <a:rPr lang="en-US" sz="1800" b="1" dirty="0">
                <a:solidFill>
                  <a:schemeClr val="accent2"/>
                </a:solidFill>
                <a:latin typeface="Bookman Old Style" panose="02050604050505020204" pitchFamily="18" charset="0"/>
              </a:rPr>
              <a:t>Food Assistance</a:t>
            </a:r>
          </a:p>
        </p:txBody>
      </p:sp>
      <p:sp>
        <p:nvSpPr>
          <p:cNvPr id="17" name="Content Placeholder 10">
            <a:extLst>
              <a:ext uri="{FF2B5EF4-FFF2-40B4-BE49-F238E27FC236}">
                <a16:creationId xmlns:a16="http://schemas.microsoft.com/office/drawing/2014/main" id="{5328517A-0B22-E345-BF4B-3A08EEDF849E}"/>
              </a:ext>
            </a:extLst>
          </p:cNvPr>
          <p:cNvSpPr txBox="1">
            <a:spLocks/>
          </p:cNvSpPr>
          <p:nvPr/>
        </p:nvSpPr>
        <p:spPr>
          <a:xfrm>
            <a:off x="198782" y="3419092"/>
            <a:ext cx="3239906" cy="286010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Bookman Old Style" panose="02050604050505020204" pitchFamily="18" charset="0"/>
              </a:rPr>
              <a:t>Pax Christi </a:t>
            </a:r>
            <a:br>
              <a:rPr lang="en-US" sz="1800" b="1" dirty="0">
                <a:latin typeface="Bookman Old Style" panose="02050604050505020204" pitchFamily="18" charset="0"/>
              </a:rPr>
            </a:br>
            <a:r>
              <a:rPr lang="en-US" sz="1800" b="1" dirty="0">
                <a:latin typeface="Bookman Old Style" panose="02050604050505020204" pitchFamily="18" charset="0"/>
              </a:rPr>
              <a:t>Catholic Church</a:t>
            </a:r>
            <a:br>
              <a:rPr lang="en-US" sz="1800" dirty="0">
                <a:latin typeface="Bookman Old Style" panose="02050604050505020204" pitchFamily="18" charset="0"/>
              </a:rPr>
            </a:br>
            <a:r>
              <a:rPr lang="en-US" sz="1800" dirty="0">
                <a:latin typeface="Bookman Old Style" panose="02050604050505020204" pitchFamily="18" charset="0"/>
              </a:rPr>
              <a:t>303-799-1036</a:t>
            </a:r>
          </a:p>
          <a:p>
            <a:r>
              <a:rPr lang="en-US" sz="1800" b="1" dirty="0">
                <a:latin typeface="Bookman Old Style" panose="02050604050505020204" pitchFamily="18" charset="0"/>
              </a:rPr>
              <a:t>SECOR Cares: </a:t>
            </a:r>
            <a:br>
              <a:rPr lang="en-US" sz="1800" b="1" dirty="0">
                <a:latin typeface="Bookman Old Style" panose="02050604050505020204" pitchFamily="18" charset="0"/>
              </a:rPr>
            </a:br>
            <a:r>
              <a:rPr lang="en-US" sz="1800" b="1" dirty="0">
                <a:latin typeface="Bookman Old Style" panose="02050604050505020204" pitchFamily="18" charset="0"/>
              </a:rPr>
              <a:t>Free Food Market</a:t>
            </a:r>
            <a:br>
              <a:rPr lang="en-US" sz="1800" dirty="0">
                <a:latin typeface="Bookman Old Style" panose="02050604050505020204" pitchFamily="18" charset="0"/>
              </a:rPr>
            </a:br>
            <a:r>
              <a:rPr lang="en-US" sz="1800" dirty="0">
                <a:latin typeface="Bookman Old Style" panose="02050604050505020204" pitchFamily="18" charset="0"/>
              </a:rPr>
              <a:t>720-842-5621</a:t>
            </a:r>
          </a:p>
          <a:p>
            <a:r>
              <a:rPr lang="en-US" sz="1800" b="1" dirty="0">
                <a:latin typeface="Bookman Old Style" panose="02050604050505020204" pitchFamily="18" charset="0"/>
              </a:rPr>
              <a:t>The Rock Church: Blessing Room</a:t>
            </a:r>
            <a:br>
              <a:rPr lang="en-US" sz="1800" dirty="0">
                <a:latin typeface="Bookman Old Style" panose="02050604050505020204" pitchFamily="18" charset="0"/>
              </a:rPr>
            </a:br>
            <a:r>
              <a:rPr lang="en-US" sz="1800" dirty="0">
                <a:latin typeface="Bookman Old Style" panose="02050604050505020204" pitchFamily="18" charset="0"/>
              </a:rPr>
              <a:t>303-688-0777</a:t>
            </a:r>
            <a:endParaRPr lang="en-US" sz="1800" dirty="0"/>
          </a:p>
          <a:p>
            <a:endParaRPr lang="en-US" sz="1800" dirty="0"/>
          </a:p>
        </p:txBody>
      </p:sp>
      <p:grpSp>
        <p:nvGrpSpPr>
          <p:cNvPr id="18" name="Group 17">
            <a:extLst>
              <a:ext uri="{FF2B5EF4-FFF2-40B4-BE49-F238E27FC236}">
                <a16:creationId xmlns:a16="http://schemas.microsoft.com/office/drawing/2014/main" id="{6F6A9EC5-74AB-7848-8B7B-F76C657ECF63}"/>
              </a:ext>
            </a:extLst>
          </p:cNvPr>
          <p:cNvGrpSpPr/>
          <p:nvPr/>
        </p:nvGrpSpPr>
        <p:grpSpPr>
          <a:xfrm>
            <a:off x="8946178" y="5154709"/>
            <a:ext cx="2885621" cy="1261274"/>
            <a:chOff x="8429786" y="4806788"/>
            <a:chExt cx="3329166" cy="1455143"/>
          </a:xfrm>
        </p:grpSpPr>
        <p:pic>
          <p:nvPicPr>
            <p:cNvPr id="19" name="Picture 18" descr="Diagram&#10;&#10;Description automatically generated">
              <a:extLst>
                <a:ext uri="{FF2B5EF4-FFF2-40B4-BE49-F238E27FC236}">
                  <a16:creationId xmlns:a16="http://schemas.microsoft.com/office/drawing/2014/main" id="{6A0BD713-10DB-FC45-BC68-1C43396B7B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0" name="Picture 19" descr="Logo, company name&#10;&#10;Description automatically generated">
              <a:extLst>
                <a:ext uri="{FF2B5EF4-FFF2-40B4-BE49-F238E27FC236}">
                  <a16:creationId xmlns:a16="http://schemas.microsoft.com/office/drawing/2014/main" id="{DA1EC0A0-E0EE-3343-B86C-F0D4FD6148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
        <p:nvSpPr>
          <p:cNvPr id="21" name="TextBox 20">
            <a:extLst>
              <a:ext uri="{FF2B5EF4-FFF2-40B4-BE49-F238E27FC236}">
                <a16:creationId xmlns:a16="http://schemas.microsoft.com/office/drawing/2014/main" id="{142E6D22-225C-4D10-9DAF-B9AC07A653FE}"/>
              </a:ext>
            </a:extLst>
          </p:cNvPr>
          <p:cNvSpPr txBox="1"/>
          <p:nvPr/>
        </p:nvSpPr>
        <p:spPr>
          <a:xfrm>
            <a:off x="3438688" y="3924125"/>
            <a:ext cx="3110321" cy="1477328"/>
          </a:xfrm>
          <a:prstGeom prst="rect">
            <a:avLst/>
          </a:prstGeom>
          <a:noFill/>
        </p:spPr>
        <p:txBody>
          <a:bodyPr wrap="square">
            <a:spAutoFit/>
          </a:bodyPr>
          <a:lstStyle/>
          <a:p>
            <a:pPr algn="ctr"/>
            <a:r>
              <a:rPr lang="en-US" b="1" i="1" dirty="0">
                <a:latin typeface="Bookman Old Style" panose="02050604050505020204" pitchFamily="18" charset="0"/>
              </a:rPr>
              <a:t>Volunteers of America also offers nutrition education even if you are not utilizing a food assistance program. </a:t>
            </a:r>
          </a:p>
        </p:txBody>
      </p:sp>
    </p:spTree>
    <p:extLst>
      <p:ext uri="{BB962C8B-B14F-4D97-AF65-F5344CB8AC3E}">
        <p14:creationId xmlns:p14="http://schemas.microsoft.com/office/powerpoint/2010/main" val="1597132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F218CC8-237C-7449-B67D-4C1993A774AF}"/>
              </a:ext>
            </a:extLst>
          </p:cNvPr>
          <p:cNvSpPr>
            <a:spLocks noGrp="1"/>
          </p:cNvSpPr>
          <p:nvPr>
            <p:ph type="dt" sz="half" idx="2"/>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0B2F5B82-F565-E34A-98BD-5B9470148164}"/>
              </a:ext>
            </a:extLst>
          </p:cNvPr>
          <p:cNvSpPr>
            <a:spLocks noGrp="1"/>
          </p:cNvSpPr>
          <p:nvPr>
            <p:ph type="sldNum" sz="quarter" idx="4"/>
          </p:nvPr>
        </p:nvSpPr>
        <p:spPr/>
        <p:txBody>
          <a:bodyPr/>
          <a:lstStyle/>
          <a:p>
            <a:fld id="{37B4140B-C840-984B-AE95-429F0F12176B}" type="slidenum">
              <a:rPr lang="en-US" smtClean="0"/>
              <a:pPr/>
              <a:t>5</a:t>
            </a:fld>
            <a:endParaRPr lang="en-US" dirty="0"/>
          </a:p>
        </p:txBody>
      </p:sp>
      <p:grpSp>
        <p:nvGrpSpPr>
          <p:cNvPr id="36" name="Group 35">
            <a:extLst>
              <a:ext uri="{FF2B5EF4-FFF2-40B4-BE49-F238E27FC236}">
                <a16:creationId xmlns:a16="http://schemas.microsoft.com/office/drawing/2014/main" id="{8B01A925-6C25-6F49-9F1E-E5B32E0DA775}"/>
              </a:ext>
            </a:extLst>
          </p:cNvPr>
          <p:cNvGrpSpPr/>
          <p:nvPr/>
        </p:nvGrpSpPr>
        <p:grpSpPr>
          <a:xfrm>
            <a:off x="6799" y="3713"/>
            <a:ext cx="12185201" cy="3531180"/>
            <a:chOff x="25087" y="1791780"/>
            <a:chExt cx="9155357" cy="2653153"/>
          </a:xfrm>
        </p:grpSpPr>
        <p:sp>
          <p:nvSpPr>
            <p:cNvPr id="10" name="Rectangle 9">
              <a:extLst>
                <a:ext uri="{FF2B5EF4-FFF2-40B4-BE49-F238E27FC236}">
                  <a16:creationId xmlns:a16="http://schemas.microsoft.com/office/drawing/2014/main" id="{4E18322B-8D46-0E40-BF25-3ECE95CE0256}"/>
                </a:ext>
              </a:extLst>
            </p:cNvPr>
            <p:cNvSpPr/>
            <p:nvPr/>
          </p:nvSpPr>
          <p:spPr>
            <a:xfrm>
              <a:off x="25087" y="1791780"/>
              <a:ext cx="9155357" cy="1072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Bookman Old Style" panose="02050604050505020204" pitchFamily="18" charset="0"/>
                </a:rPr>
                <a:t>In-District Calls for Service 65+</a:t>
              </a:r>
            </a:p>
          </p:txBody>
        </p:sp>
        <p:sp>
          <p:nvSpPr>
            <p:cNvPr id="11" name="Rectangle 10">
              <a:extLst>
                <a:ext uri="{FF2B5EF4-FFF2-40B4-BE49-F238E27FC236}">
                  <a16:creationId xmlns:a16="http://schemas.microsoft.com/office/drawing/2014/main" id="{CD55AB63-DDBA-2745-91D0-B57CFD2F3E57}"/>
                </a:ext>
              </a:extLst>
            </p:cNvPr>
            <p:cNvSpPr/>
            <p:nvPr/>
          </p:nvSpPr>
          <p:spPr>
            <a:xfrm>
              <a:off x="25087"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2" name="Rectangle 11">
              <a:extLst>
                <a:ext uri="{FF2B5EF4-FFF2-40B4-BE49-F238E27FC236}">
                  <a16:creationId xmlns:a16="http://schemas.microsoft.com/office/drawing/2014/main" id="{4899F767-8A0C-7741-B835-0CC0ACAB141E}"/>
                </a:ext>
              </a:extLst>
            </p:cNvPr>
            <p:cNvSpPr/>
            <p:nvPr/>
          </p:nvSpPr>
          <p:spPr>
            <a:xfrm>
              <a:off x="943498"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 name="Rectangle 12">
              <a:extLst>
                <a:ext uri="{FF2B5EF4-FFF2-40B4-BE49-F238E27FC236}">
                  <a16:creationId xmlns:a16="http://schemas.microsoft.com/office/drawing/2014/main" id="{7ACF605A-D857-1346-BF70-E73142BFE005}"/>
                </a:ext>
              </a:extLst>
            </p:cNvPr>
            <p:cNvSpPr/>
            <p:nvPr/>
          </p:nvSpPr>
          <p:spPr>
            <a:xfrm>
              <a:off x="1861909"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4" name="Rectangle 13">
              <a:extLst>
                <a:ext uri="{FF2B5EF4-FFF2-40B4-BE49-F238E27FC236}">
                  <a16:creationId xmlns:a16="http://schemas.microsoft.com/office/drawing/2014/main" id="{00981AE1-AE7F-414E-9C93-D0ACB7A87717}"/>
                </a:ext>
              </a:extLst>
            </p:cNvPr>
            <p:cNvSpPr/>
            <p:nvPr/>
          </p:nvSpPr>
          <p:spPr>
            <a:xfrm>
              <a:off x="2780320"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5" name="Rectangle 14">
              <a:extLst>
                <a:ext uri="{FF2B5EF4-FFF2-40B4-BE49-F238E27FC236}">
                  <a16:creationId xmlns:a16="http://schemas.microsoft.com/office/drawing/2014/main" id="{AFD7F677-4C76-EE49-BB22-C1B034F28A44}"/>
                </a:ext>
              </a:extLst>
            </p:cNvPr>
            <p:cNvSpPr/>
            <p:nvPr/>
          </p:nvSpPr>
          <p:spPr>
            <a:xfrm>
              <a:off x="3698730" y="2898684"/>
              <a:ext cx="889661"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1" name="Rectangle 20">
              <a:extLst>
                <a:ext uri="{FF2B5EF4-FFF2-40B4-BE49-F238E27FC236}">
                  <a16:creationId xmlns:a16="http://schemas.microsoft.com/office/drawing/2014/main" id="{4E3306F1-7AE3-3640-9DB6-20B6F4413D83}"/>
                </a:ext>
              </a:extLst>
            </p:cNvPr>
            <p:cNvSpPr/>
            <p:nvPr/>
          </p:nvSpPr>
          <p:spPr>
            <a:xfrm>
              <a:off x="25087"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Sick Person</a:t>
              </a:r>
            </a:p>
          </p:txBody>
        </p:sp>
        <p:sp>
          <p:nvSpPr>
            <p:cNvPr id="22" name="Rectangle 21">
              <a:extLst>
                <a:ext uri="{FF2B5EF4-FFF2-40B4-BE49-F238E27FC236}">
                  <a16:creationId xmlns:a16="http://schemas.microsoft.com/office/drawing/2014/main" id="{B45158C4-B8C8-C949-B3B7-9AF342BDEDCB}"/>
                </a:ext>
              </a:extLst>
            </p:cNvPr>
            <p:cNvSpPr/>
            <p:nvPr/>
          </p:nvSpPr>
          <p:spPr>
            <a:xfrm>
              <a:off x="943498"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Falls / Traumatic Injury (20% of total call volume)</a:t>
              </a:r>
            </a:p>
          </p:txBody>
        </p:sp>
        <p:sp>
          <p:nvSpPr>
            <p:cNvPr id="23" name="Rectangle 22">
              <a:extLst>
                <a:ext uri="{FF2B5EF4-FFF2-40B4-BE49-F238E27FC236}">
                  <a16:creationId xmlns:a16="http://schemas.microsoft.com/office/drawing/2014/main" id="{DA58A700-17F2-124A-88F2-5D67B7012906}"/>
                </a:ext>
              </a:extLst>
            </p:cNvPr>
            <p:cNvSpPr/>
            <p:nvPr/>
          </p:nvSpPr>
          <p:spPr>
            <a:xfrm>
              <a:off x="1861909"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Breathing problem</a:t>
              </a:r>
            </a:p>
          </p:txBody>
        </p:sp>
        <p:sp>
          <p:nvSpPr>
            <p:cNvPr id="24" name="Rectangle 23">
              <a:extLst>
                <a:ext uri="{FF2B5EF4-FFF2-40B4-BE49-F238E27FC236}">
                  <a16:creationId xmlns:a16="http://schemas.microsoft.com/office/drawing/2014/main" id="{D744AFF9-B443-3741-982A-DB792986A37E}"/>
                </a:ext>
              </a:extLst>
            </p:cNvPr>
            <p:cNvSpPr/>
            <p:nvPr/>
          </p:nvSpPr>
          <p:spPr>
            <a:xfrm>
              <a:off x="2780320"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Chest pain</a:t>
              </a:r>
            </a:p>
          </p:txBody>
        </p:sp>
        <p:sp>
          <p:nvSpPr>
            <p:cNvPr id="25" name="Rectangle 24">
              <a:extLst>
                <a:ext uri="{FF2B5EF4-FFF2-40B4-BE49-F238E27FC236}">
                  <a16:creationId xmlns:a16="http://schemas.microsoft.com/office/drawing/2014/main" id="{133D575A-6D7C-D649-BB76-AE17A236FBE5}"/>
                </a:ext>
              </a:extLst>
            </p:cNvPr>
            <p:cNvSpPr/>
            <p:nvPr/>
          </p:nvSpPr>
          <p:spPr>
            <a:xfrm>
              <a:off x="3698730" y="3460156"/>
              <a:ext cx="889661" cy="984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Stroke</a:t>
              </a:r>
            </a:p>
          </p:txBody>
        </p:sp>
      </p:grpSp>
      <p:pic>
        <p:nvPicPr>
          <p:cNvPr id="6" name="Picture 5" descr="Diagram&#10;&#10;Description automatically generated">
            <a:extLst>
              <a:ext uri="{FF2B5EF4-FFF2-40B4-BE49-F238E27FC236}">
                <a16:creationId xmlns:a16="http://schemas.microsoft.com/office/drawing/2014/main" id="{A1381B03-971C-2542-A53E-E5DB1F95AA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0481" y="516900"/>
            <a:ext cx="1472736" cy="1446540"/>
          </a:xfrm>
          <a:prstGeom prst="ellipse">
            <a:avLst/>
          </a:prstGeom>
        </p:spPr>
      </p:pic>
      <p:pic>
        <p:nvPicPr>
          <p:cNvPr id="37" name="Picture 36" descr="Logo, company name&#10;&#10;Description automatically generated">
            <a:extLst>
              <a:ext uri="{FF2B5EF4-FFF2-40B4-BE49-F238E27FC236}">
                <a16:creationId xmlns:a16="http://schemas.microsoft.com/office/drawing/2014/main" id="{4D877D78-8308-9A46-9011-47353B93EB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86830" y="5230913"/>
            <a:ext cx="1472735" cy="1459645"/>
          </a:xfrm>
          <a:prstGeom prst="rect">
            <a:avLst/>
          </a:prstGeom>
        </p:spPr>
      </p:pic>
      <p:sp>
        <p:nvSpPr>
          <p:cNvPr id="38" name="Rectangle 37">
            <a:extLst>
              <a:ext uri="{FF2B5EF4-FFF2-40B4-BE49-F238E27FC236}">
                <a16:creationId xmlns:a16="http://schemas.microsoft.com/office/drawing/2014/main" id="{76511BAF-FFFE-4206-A608-8C7EA38CEC89}"/>
              </a:ext>
            </a:extLst>
          </p:cNvPr>
          <p:cNvSpPr/>
          <p:nvPr/>
        </p:nvSpPr>
        <p:spPr>
          <a:xfrm>
            <a:off x="1229146" y="3663348"/>
            <a:ext cx="1184083" cy="725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39" name="Rectangle 38">
            <a:extLst>
              <a:ext uri="{FF2B5EF4-FFF2-40B4-BE49-F238E27FC236}">
                <a16:creationId xmlns:a16="http://schemas.microsoft.com/office/drawing/2014/main" id="{4138B3D9-AAA3-4066-8865-9C684AAA79A3}"/>
              </a:ext>
            </a:extLst>
          </p:cNvPr>
          <p:cNvSpPr/>
          <p:nvPr/>
        </p:nvSpPr>
        <p:spPr>
          <a:xfrm>
            <a:off x="1229146" y="4420792"/>
            <a:ext cx="1184083" cy="131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Traumatic Brain Injury</a:t>
            </a:r>
          </a:p>
        </p:txBody>
      </p:sp>
      <p:sp>
        <p:nvSpPr>
          <p:cNvPr id="40" name="Rectangle 39">
            <a:extLst>
              <a:ext uri="{FF2B5EF4-FFF2-40B4-BE49-F238E27FC236}">
                <a16:creationId xmlns:a16="http://schemas.microsoft.com/office/drawing/2014/main" id="{1D4AADFD-5D4B-47B6-A45A-4977B3BF6C20}"/>
              </a:ext>
            </a:extLst>
          </p:cNvPr>
          <p:cNvSpPr/>
          <p:nvPr/>
        </p:nvSpPr>
        <p:spPr>
          <a:xfrm>
            <a:off x="2454806" y="3663348"/>
            <a:ext cx="1184083" cy="725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41" name="Rectangle 40">
            <a:extLst>
              <a:ext uri="{FF2B5EF4-FFF2-40B4-BE49-F238E27FC236}">
                <a16:creationId xmlns:a16="http://schemas.microsoft.com/office/drawing/2014/main" id="{F981765A-5A51-4CA4-9573-0C0E75086340}"/>
              </a:ext>
            </a:extLst>
          </p:cNvPr>
          <p:cNvSpPr/>
          <p:nvPr/>
        </p:nvSpPr>
        <p:spPr>
          <a:xfrm>
            <a:off x="2454806" y="4420792"/>
            <a:ext cx="1184083" cy="131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Hip Fracture</a:t>
            </a:r>
          </a:p>
        </p:txBody>
      </p:sp>
      <p:sp>
        <p:nvSpPr>
          <p:cNvPr id="42" name="TextBox 41">
            <a:extLst>
              <a:ext uri="{FF2B5EF4-FFF2-40B4-BE49-F238E27FC236}">
                <a16:creationId xmlns:a16="http://schemas.microsoft.com/office/drawing/2014/main" id="{AF512247-D7D2-46FD-AB3D-52C982CE3A81}"/>
              </a:ext>
            </a:extLst>
          </p:cNvPr>
          <p:cNvSpPr txBox="1"/>
          <p:nvPr/>
        </p:nvSpPr>
        <p:spPr>
          <a:xfrm>
            <a:off x="4060097" y="4837685"/>
            <a:ext cx="6105524" cy="646331"/>
          </a:xfrm>
          <a:prstGeom prst="rect">
            <a:avLst/>
          </a:prstGeom>
          <a:noFill/>
        </p:spPr>
        <p:txBody>
          <a:bodyPr wrap="square">
            <a:spAutoFit/>
          </a:bodyPr>
          <a:lstStyle/>
          <a:p>
            <a:r>
              <a:rPr lang="en-US" dirty="0">
                <a:latin typeface="Bookman Old Style" panose="02050604050505020204" pitchFamily="18" charset="0"/>
              </a:rPr>
              <a:t>Falls and motor vehicle crashes are common causes of traumatic brain injury among older adults</a:t>
            </a:r>
          </a:p>
        </p:txBody>
      </p:sp>
    </p:spTree>
    <p:extLst>
      <p:ext uri="{BB962C8B-B14F-4D97-AF65-F5344CB8AC3E}">
        <p14:creationId xmlns:p14="http://schemas.microsoft.com/office/powerpoint/2010/main" val="2757864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50</a:t>
            </a:fld>
            <a:endParaRPr lang="en-US" dirty="0"/>
          </a:p>
        </p:txBody>
      </p:sp>
      <p:pic>
        <p:nvPicPr>
          <p:cNvPr id="22" name="Picture 21">
            <a:extLst>
              <a:ext uri="{FF2B5EF4-FFF2-40B4-BE49-F238E27FC236}">
                <a16:creationId xmlns:a16="http://schemas.microsoft.com/office/drawing/2014/main" id="{C5679ED0-34CE-7042-AC40-45F37D70A1E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 b="-1"/>
          <a:stretch/>
        </p:blipFill>
        <p:spPr>
          <a:xfrm flipH="1">
            <a:off x="0" y="0"/>
            <a:ext cx="12192000" cy="6858000"/>
          </a:xfrm>
          <a:prstGeom prst="rect">
            <a:avLst/>
          </a:prstGeom>
        </p:spPr>
      </p:pic>
      <p:sp>
        <p:nvSpPr>
          <p:cNvPr id="23" name="Oval 22">
            <a:extLst>
              <a:ext uri="{FF2B5EF4-FFF2-40B4-BE49-F238E27FC236}">
                <a16:creationId xmlns:a16="http://schemas.microsoft.com/office/drawing/2014/main" id="{F77635A1-1007-EE4F-8FD5-C4D76AFEAC0F}"/>
              </a:ext>
            </a:extLst>
          </p:cNvPr>
          <p:cNvSpPr/>
          <p:nvPr/>
        </p:nvSpPr>
        <p:spPr>
          <a:xfrm>
            <a:off x="-1856349" y="-1000760"/>
            <a:ext cx="9029309" cy="8859519"/>
          </a:xfrm>
          <a:prstGeom prst="ellipse">
            <a:avLst/>
          </a:prstGeom>
          <a:solidFill>
            <a:schemeClr val="bg1">
              <a:alpha val="80934"/>
            </a:schemeClr>
          </a:solidFill>
          <a:ln w="355600">
            <a:solidFill>
              <a:schemeClr val="bg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001F9784-A5AB-204D-8493-C096AD4C8F9F}"/>
              </a:ext>
            </a:extLst>
          </p:cNvPr>
          <p:cNvSpPr>
            <a:spLocks noGrp="1"/>
          </p:cNvSpPr>
          <p:nvPr>
            <p:ph type="title"/>
          </p:nvPr>
        </p:nvSpPr>
        <p:spPr>
          <a:xfrm>
            <a:off x="386274" y="294244"/>
            <a:ext cx="11156605" cy="1043940"/>
          </a:xfrm>
        </p:spPr>
        <p:txBody>
          <a:bodyPr>
            <a:normAutofit fontScale="90000"/>
          </a:bodyPr>
          <a:lstStyle/>
          <a:p>
            <a:r>
              <a:rPr lang="en-US" dirty="0">
                <a:solidFill>
                  <a:schemeClr val="accent1"/>
                </a:solidFill>
                <a:latin typeface="Bookman Old Style"/>
              </a:rPr>
              <a:t>Find a Class Near </a:t>
            </a:r>
            <a:br>
              <a:rPr lang="en-US" dirty="0"/>
            </a:br>
            <a:r>
              <a:rPr lang="en-US">
                <a:solidFill>
                  <a:schemeClr val="accent1"/>
                </a:solidFill>
                <a:latin typeface="Bookman Old Style"/>
              </a:rPr>
              <a:t>You &amp; Think Outside the Box</a:t>
            </a:r>
            <a:endParaRPr lang="en-US">
              <a:solidFill>
                <a:schemeClr val="accent1"/>
              </a:solidFill>
            </a:endParaRPr>
          </a:p>
        </p:txBody>
      </p:sp>
      <p:sp>
        <p:nvSpPr>
          <p:cNvPr id="26" name="Content Placeholder 10">
            <a:extLst>
              <a:ext uri="{FF2B5EF4-FFF2-40B4-BE49-F238E27FC236}">
                <a16:creationId xmlns:a16="http://schemas.microsoft.com/office/drawing/2014/main" id="{3FC89144-4BD0-6C49-8B48-1347E664DC8F}"/>
              </a:ext>
            </a:extLst>
          </p:cNvPr>
          <p:cNvSpPr txBox="1">
            <a:spLocks/>
          </p:cNvSpPr>
          <p:nvPr/>
        </p:nvSpPr>
        <p:spPr>
          <a:xfrm>
            <a:off x="386274" y="1632427"/>
            <a:ext cx="6073439" cy="42298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solidFill>
                  <a:schemeClr val="tx2">
                    <a:lumMod val="50000"/>
                  </a:schemeClr>
                </a:solidFill>
                <a:latin typeface="Bookman Old Style"/>
              </a:rPr>
              <a:t>Fitness, recreation, and fall prevention options </a:t>
            </a:r>
            <a:endParaRPr lang="en-US"/>
          </a:p>
          <a:p>
            <a:r>
              <a:rPr lang="en-US" b="1" i="1" dirty="0">
                <a:solidFill>
                  <a:schemeClr val="tx2">
                    <a:lumMod val="50000"/>
                  </a:schemeClr>
                </a:solidFill>
                <a:latin typeface="Bookman Old Style"/>
              </a:rPr>
              <a:t>Balance &amp; flexibility </a:t>
            </a:r>
          </a:p>
          <a:p>
            <a:r>
              <a:rPr lang="en-US" b="1" i="1" dirty="0">
                <a:solidFill>
                  <a:schemeClr val="tx2">
                    <a:lumMod val="50000"/>
                  </a:schemeClr>
                </a:solidFill>
                <a:latin typeface="Bookman Old Style" panose="02050604050505020204" pitchFamily="18" charset="0"/>
              </a:rPr>
              <a:t>What are changes that you could implement immediately?</a:t>
            </a:r>
          </a:p>
          <a:p>
            <a:r>
              <a:rPr lang="en-US" b="1" i="1" dirty="0">
                <a:solidFill>
                  <a:schemeClr val="tx2">
                    <a:lumMod val="50000"/>
                  </a:schemeClr>
                </a:solidFill>
                <a:latin typeface="Bookman Old Style" panose="02050604050505020204" pitchFamily="18" charset="0"/>
              </a:rPr>
              <a:t>What are your </a:t>
            </a:r>
            <a:br>
              <a:rPr lang="en-US" b="1" i="1" dirty="0">
                <a:solidFill>
                  <a:schemeClr val="tx2">
                    <a:lumMod val="50000"/>
                  </a:schemeClr>
                </a:solidFill>
                <a:latin typeface="Bookman Old Style" panose="02050604050505020204" pitchFamily="18" charset="0"/>
              </a:rPr>
            </a:br>
            <a:r>
              <a:rPr lang="en-US" b="1" i="1" dirty="0">
                <a:solidFill>
                  <a:schemeClr val="tx2">
                    <a:lumMod val="50000"/>
                  </a:schemeClr>
                </a:solidFill>
                <a:latin typeface="Bookman Old Style" panose="02050604050505020204" pitchFamily="18" charset="0"/>
              </a:rPr>
              <a:t>long-term goals?</a:t>
            </a:r>
          </a:p>
          <a:p>
            <a:endParaRPr lang="en-US" b="1" i="1" dirty="0">
              <a:solidFill>
                <a:schemeClr val="tx2">
                  <a:lumMod val="50000"/>
                </a:schemeClr>
              </a:solidFill>
              <a:latin typeface="Bookman Old Style" panose="02050604050505020204" pitchFamily="18" charset="0"/>
            </a:endParaRPr>
          </a:p>
        </p:txBody>
      </p:sp>
      <p:grpSp>
        <p:nvGrpSpPr>
          <p:cNvPr id="28" name="Group 27">
            <a:extLst>
              <a:ext uri="{FF2B5EF4-FFF2-40B4-BE49-F238E27FC236}">
                <a16:creationId xmlns:a16="http://schemas.microsoft.com/office/drawing/2014/main" id="{186B04F1-2BDE-EE43-B4F4-495AA9F5B652}"/>
              </a:ext>
            </a:extLst>
          </p:cNvPr>
          <p:cNvGrpSpPr/>
          <p:nvPr/>
        </p:nvGrpSpPr>
        <p:grpSpPr>
          <a:xfrm>
            <a:off x="609225" y="5331849"/>
            <a:ext cx="2885621" cy="1261274"/>
            <a:chOff x="8429786" y="4806788"/>
            <a:chExt cx="3329166" cy="1455143"/>
          </a:xfrm>
        </p:grpSpPr>
        <p:pic>
          <p:nvPicPr>
            <p:cNvPr id="29" name="Picture 28" descr="Diagram&#10;&#10;Description automatically generated">
              <a:extLst>
                <a:ext uri="{FF2B5EF4-FFF2-40B4-BE49-F238E27FC236}">
                  <a16:creationId xmlns:a16="http://schemas.microsoft.com/office/drawing/2014/main" id="{DD0B6642-3FC1-834C-B4FD-D4033ECC9D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30" name="Picture 29" descr="Logo, company name&#10;&#10;Description automatically generated">
              <a:extLst>
                <a:ext uri="{FF2B5EF4-FFF2-40B4-BE49-F238E27FC236}">
                  <a16:creationId xmlns:a16="http://schemas.microsoft.com/office/drawing/2014/main" id="{818EA77A-A027-754D-8883-7CF8F20E4C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
        <p:nvSpPr>
          <p:cNvPr id="3" name="Rectangle 2">
            <a:extLst>
              <a:ext uri="{FF2B5EF4-FFF2-40B4-BE49-F238E27FC236}">
                <a16:creationId xmlns:a16="http://schemas.microsoft.com/office/drawing/2014/main" id="{31969EB1-E88F-ABEB-1DAC-805FE35B8660}"/>
              </a:ext>
            </a:extLst>
          </p:cNvPr>
          <p:cNvSpPr/>
          <p:nvPr/>
        </p:nvSpPr>
        <p:spPr>
          <a:xfrm>
            <a:off x="6614576" y="4939259"/>
            <a:ext cx="2623278" cy="1304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Follow along with your handout</a:t>
            </a:r>
            <a:endParaRPr lang="en-US" dirty="0">
              <a:cs typeface="Calibri"/>
            </a:endParaRPr>
          </a:p>
        </p:txBody>
      </p:sp>
    </p:spTree>
    <p:extLst>
      <p:ext uri="{BB962C8B-B14F-4D97-AF65-F5344CB8AC3E}">
        <p14:creationId xmlns:p14="http://schemas.microsoft.com/office/powerpoint/2010/main" val="2537484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dirty="0"/>
              <a:t>Senior Driving Class</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51</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13" name="Content Placeholder 10">
            <a:extLst>
              <a:ext uri="{FF2B5EF4-FFF2-40B4-BE49-F238E27FC236}">
                <a16:creationId xmlns:a16="http://schemas.microsoft.com/office/drawing/2014/main" id="{62A30D31-4ED5-574A-B8B0-BB1F67E24D4B}"/>
              </a:ext>
            </a:extLst>
          </p:cNvPr>
          <p:cNvSpPr txBox="1">
            <a:spLocks/>
          </p:cNvSpPr>
          <p:nvPr/>
        </p:nvSpPr>
        <p:spPr>
          <a:xfrm>
            <a:off x="386274" y="1347947"/>
            <a:ext cx="6676880" cy="39460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2">
                    <a:lumMod val="50000"/>
                  </a:schemeClr>
                </a:solidFill>
                <a:latin typeface="Bookman Old Style" panose="02050604050505020204" pitchFamily="18" charset="0"/>
              </a:rPr>
              <a:t>Defensive driving skills and crash avoidance techniques taught include:</a:t>
            </a:r>
          </a:p>
          <a:p>
            <a:r>
              <a:rPr lang="en-US" sz="3200" dirty="0">
                <a:solidFill>
                  <a:schemeClr val="tx2">
                    <a:lumMod val="50000"/>
                  </a:schemeClr>
                </a:solidFill>
                <a:latin typeface="Bookman Old Style" panose="02050604050505020204" pitchFamily="18" charset="0"/>
              </a:rPr>
              <a:t>Skid control and recovery</a:t>
            </a:r>
          </a:p>
          <a:p>
            <a:r>
              <a:rPr lang="en-US" sz="3200" dirty="0">
                <a:solidFill>
                  <a:schemeClr val="tx2">
                    <a:lumMod val="50000"/>
                  </a:schemeClr>
                </a:solidFill>
                <a:latin typeface="Bookman Old Style" panose="02050604050505020204" pitchFamily="18" charset="0"/>
              </a:rPr>
              <a:t>Threshold braking</a:t>
            </a:r>
          </a:p>
          <a:p>
            <a:r>
              <a:rPr lang="en-US" sz="3200" dirty="0">
                <a:solidFill>
                  <a:schemeClr val="tx2">
                    <a:lumMod val="50000"/>
                  </a:schemeClr>
                </a:solidFill>
                <a:latin typeface="Bookman Old Style" panose="02050604050505020204" pitchFamily="18" charset="0"/>
              </a:rPr>
              <a:t>Arm lock and hand-to-hand steering</a:t>
            </a:r>
          </a:p>
          <a:p>
            <a:r>
              <a:rPr lang="en-US" sz="3200" dirty="0">
                <a:solidFill>
                  <a:schemeClr val="tx2">
                    <a:lumMod val="50000"/>
                  </a:schemeClr>
                </a:solidFill>
                <a:latin typeface="Bookman Old Style" panose="02050604050505020204" pitchFamily="18" charset="0"/>
              </a:rPr>
              <a:t>Visual perception training</a:t>
            </a:r>
          </a:p>
          <a:p>
            <a:endParaRPr lang="en-US" dirty="0"/>
          </a:p>
        </p:txBody>
      </p:sp>
      <p:sp>
        <p:nvSpPr>
          <p:cNvPr id="9" name="Slide Number Placeholder 7">
            <a:extLst>
              <a:ext uri="{FF2B5EF4-FFF2-40B4-BE49-F238E27FC236}">
                <a16:creationId xmlns:a16="http://schemas.microsoft.com/office/drawing/2014/main" id="{60E2500E-1584-FC42-AA00-71738B7FDBD9}"/>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51</a:t>
            </a:fld>
            <a:endParaRPr lang="en-US" dirty="0"/>
          </a:p>
        </p:txBody>
      </p:sp>
      <p:sp>
        <p:nvSpPr>
          <p:cNvPr id="11" name="Slide Number Placeholder 7">
            <a:extLst>
              <a:ext uri="{FF2B5EF4-FFF2-40B4-BE49-F238E27FC236}">
                <a16:creationId xmlns:a16="http://schemas.microsoft.com/office/drawing/2014/main" id="{F5715328-4B05-1D40-A623-7B3E3BB366D0}"/>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51</a:t>
            </a:fld>
            <a:endParaRPr lang="en-US" dirty="0"/>
          </a:p>
        </p:txBody>
      </p:sp>
      <p:pic>
        <p:nvPicPr>
          <p:cNvPr id="12" name="Picture 11" descr="Diagram&#10;&#10;Description automatically generated">
            <a:extLst>
              <a:ext uri="{FF2B5EF4-FFF2-40B4-BE49-F238E27FC236}">
                <a16:creationId xmlns:a16="http://schemas.microsoft.com/office/drawing/2014/main" id="{00043E3D-4416-074C-8882-9FABE867D0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pic>
        <p:nvPicPr>
          <p:cNvPr id="14" name="Content Placeholder 36">
            <a:extLst>
              <a:ext uri="{FF2B5EF4-FFF2-40B4-BE49-F238E27FC236}">
                <a16:creationId xmlns:a16="http://schemas.microsoft.com/office/drawing/2014/main" id="{852A0A58-6B69-AC43-A858-9CA16B8FA883}"/>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379899" y="2704760"/>
            <a:ext cx="2743200" cy="274320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ln w="57150">
            <a:solidFill>
              <a:schemeClr val="bg1"/>
            </a:solidFill>
          </a:ln>
        </p:spPr>
      </p:pic>
      <p:pic>
        <p:nvPicPr>
          <p:cNvPr id="15" name="Picture 14">
            <a:extLst>
              <a:ext uri="{FF2B5EF4-FFF2-40B4-BE49-F238E27FC236}">
                <a16:creationId xmlns:a16="http://schemas.microsoft.com/office/drawing/2014/main" id="{FF8D7440-3EBC-604D-BF86-C7A269016B44}"/>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ln w="57150">
            <a:solidFill>
              <a:schemeClr val="bg1"/>
            </a:solidFill>
          </a:ln>
        </p:spPr>
      </p:pic>
      <p:pic>
        <p:nvPicPr>
          <p:cNvPr id="16" name="Picture 15">
            <a:extLst>
              <a:ext uri="{FF2B5EF4-FFF2-40B4-BE49-F238E27FC236}">
                <a16:creationId xmlns:a16="http://schemas.microsoft.com/office/drawing/2014/main" id="{F0BCB00D-8021-E345-91CF-4BF906B5EDF9}"/>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l="-1698"/>
          <a:stretch/>
        </p:blipFill>
        <p:spPr>
          <a:xfrm>
            <a:off x="9129290" y="4197216"/>
            <a:ext cx="3062710" cy="2660795"/>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a:ln w="57150">
            <a:solidFill>
              <a:schemeClr val="bg1"/>
            </a:solidFill>
          </a:ln>
        </p:spPr>
      </p:pic>
      <p:pic>
        <p:nvPicPr>
          <p:cNvPr id="3" name="Picture 2" descr="Diagram&#10;&#10;Description automatically generated">
            <a:extLst>
              <a:ext uri="{FF2B5EF4-FFF2-40B4-BE49-F238E27FC236}">
                <a16:creationId xmlns:a16="http://schemas.microsoft.com/office/drawing/2014/main" id="{B10C2782-B609-AAFF-09E9-8C5EC95BB6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491" y="5293994"/>
            <a:ext cx="1665926" cy="1636294"/>
          </a:xfrm>
          <a:prstGeom prst="ellipse">
            <a:avLst/>
          </a:prstGeom>
        </p:spPr>
      </p:pic>
    </p:spTree>
    <p:extLst>
      <p:ext uri="{BB962C8B-B14F-4D97-AF65-F5344CB8AC3E}">
        <p14:creationId xmlns:p14="http://schemas.microsoft.com/office/powerpoint/2010/main" val="3374667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52</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20" name="Rectangle 19">
            <a:extLst>
              <a:ext uri="{FF2B5EF4-FFF2-40B4-BE49-F238E27FC236}">
                <a16:creationId xmlns:a16="http://schemas.microsoft.com/office/drawing/2014/main" id="{AFEA0242-F5FD-2746-B9CB-5C3DDCCC8334}"/>
              </a:ext>
            </a:extLst>
          </p:cNvPr>
          <p:cNvSpPr/>
          <p:nvPr/>
        </p:nvSpPr>
        <p:spPr>
          <a:xfrm>
            <a:off x="0" y="2202924"/>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BAA772-CEE8-A048-A5A7-8B0198C03FF3}"/>
              </a:ext>
            </a:extLst>
          </p:cNvPr>
          <p:cNvSpPr/>
          <p:nvPr/>
        </p:nvSpPr>
        <p:spPr>
          <a:xfrm>
            <a:off x="0" y="9158"/>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6">
            <a:extLst>
              <a:ext uri="{FF2B5EF4-FFF2-40B4-BE49-F238E27FC236}">
                <a16:creationId xmlns:a16="http://schemas.microsoft.com/office/drawing/2014/main" id="{FB77775A-338C-F54D-B8C3-79608C7CB389}"/>
              </a:ext>
            </a:extLst>
          </p:cNvPr>
          <p:cNvSpPr txBox="1">
            <a:spLocks/>
          </p:cNvSpPr>
          <p:nvPr/>
        </p:nvSpPr>
        <p:spPr>
          <a:xfrm>
            <a:off x="444573" y="9158"/>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400" dirty="0"/>
              <a:t>Resources</a:t>
            </a:r>
          </a:p>
        </p:txBody>
      </p:sp>
      <p:sp>
        <p:nvSpPr>
          <p:cNvPr id="23" name="Date Placeholder 14">
            <a:extLst>
              <a:ext uri="{FF2B5EF4-FFF2-40B4-BE49-F238E27FC236}">
                <a16:creationId xmlns:a16="http://schemas.microsoft.com/office/drawing/2014/main" id="{7DFD30FE-DA73-1544-9F4F-90AE9E3EC117}"/>
              </a:ext>
            </a:extLst>
          </p:cNvPr>
          <p:cNvSpPr txBox="1">
            <a:spLocks/>
          </p:cNvSpPr>
          <p:nvPr/>
        </p:nvSpPr>
        <p:spPr>
          <a:xfrm>
            <a:off x="198783" y="6502033"/>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24" name="Slide Number Placeholder 15">
            <a:extLst>
              <a:ext uri="{FF2B5EF4-FFF2-40B4-BE49-F238E27FC236}">
                <a16:creationId xmlns:a16="http://schemas.microsoft.com/office/drawing/2014/main" id="{E61F6045-52DA-2441-BB46-7553E7B9B0AE}"/>
              </a:ext>
            </a:extLst>
          </p:cNvPr>
          <p:cNvSpPr txBox="1">
            <a:spLocks/>
          </p:cNvSpPr>
          <p:nvPr/>
        </p:nvSpPr>
        <p:spPr>
          <a:xfrm>
            <a:off x="9180444" y="6502032"/>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52</a:t>
            </a:fld>
            <a:endParaRPr lang="en-US" dirty="0"/>
          </a:p>
        </p:txBody>
      </p:sp>
      <p:pic>
        <p:nvPicPr>
          <p:cNvPr id="25" name="Content Placeholder 6">
            <a:extLst>
              <a:ext uri="{FF2B5EF4-FFF2-40B4-BE49-F238E27FC236}">
                <a16:creationId xmlns:a16="http://schemas.microsoft.com/office/drawing/2014/main" id="{0E9C9971-5C2D-5040-8997-A3A5804C1E0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5435600" y="9158"/>
            <a:ext cx="6756400" cy="6839684"/>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bg1"/>
          </a:solidFill>
          <a:effectLst>
            <a:outerShdw blurRad="50800" dist="38100" dir="8100000" algn="tr" rotWithShape="0">
              <a:prstClr val="black">
                <a:alpha val="40000"/>
              </a:prstClr>
            </a:outerShdw>
          </a:effectLst>
        </p:spPr>
      </p:pic>
      <p:sp>
        <p:nvSpPr>
          <p:cNvPr id="27" name="Content Placeholder 2">
            <a:extLst>
              <a:ext uri="{FF2B5EF4-FFF2-40B4-BE49-F238E27FC236}">
                <a16:creationId xmlns:a16="http://schemas.microsoft.com/office/drawing/2014/main" id="{D6E85CB5-16CD-6247-A22D-E84841832854}"/>
              </a:ext>
            </a:extLst>
          </p:cNvPr>
          <p:cNvSpPr txBox="1">
            <a:spLocks/>
          </p:cNvSpPr>
          <p:nvPr/>
        </p:nvSpPr>
        <p:spPr>
          <a:xfrm>
            <a:off x="839788" y="2514233"/>
            <a:ext cx="525621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800" b="1" dirty="0">
                <a:latin typeface="Bookman Old Style" panose="02050604050505020204" pitchFamily="18" charset="0"/>
              </a:rPr>
              <a:t>DRCOG Area Agency on Aging Resources</a:t>
            </a:r>
          </a:p>
          <a:p>
            <a:pPr marL="285750" indent="-285750"/>
            <a:endParaRPr lang="en-US" b="1" dirty="0">
              <a:latin typeface="Bookman Old Style" panose="02050604050505020204" pitchFamily="18" charset="0"/>
            </a:endParaRPr>
          </a:p>
          <a:p>
            <a:pPr marL="285750" indent="-285750"/>
            <a:r>
              <a:rPr lang="en-US" dirty="0">
                <a:hlinkClick r:id="rId6"/>
              </a:rPr>
              <a:t>www.southmetrocrr.org</a:t>
            </a:r>
            <a:endParaRPr lang="en-US" dirty="0"/>
          </a:p>
          <a:p>
            <a:pPr marL="285750" indent="-285750"/>
            <a:endParaRPr lang="en-US" dirty="0"/>
          </a:p>
          <a:p>
            <a:pPr marL="285750" indent="-285750"/>
            <a:endParaRPr lang="en-US" dirty="0"/>
          </a:p>
          <a:p>
            <a:pPr marL="285750" indent="-285750"/>
            <a:endParaRPr lang="en-US" dirty="0">
              <a:latin typeface="Bookman Old Style" panose="02050604050505020204" pitchFamily="18" charset="0"/>
            </a:endParaRPr>
          </a:p>
          <a:p>
            <a:pPr marL="285750" indent="-285750"/>
            <a:endParaRPr lang="en-US" dirty="0">
              <a:latin typeface="Bookman Old Style" panose="02050604050505020204" pitchFamily="18" charset="0"/>
            </a:endParaRPr>
          </a:p>
        </p:txBody>
      </p:sp>
      <p:grpSp>
        <p:nvGrpSpPr>
          <p:cNvPr id="31" name="Group 30">
            <a:extLst>
              <a:ext uri="{FF2B5EF4-FFF2-40B4-BE49-F238E27FC236}">
                <a16:creationId xmlns:a16="http://schemas.microsoft.com/office/drawing/2014/main" id="{678B3818-1A28-1644-96BB-437FC1B75D97}"/>
              </a:ext>
            </a:extLst>
          </p:cNvPr>
          <p:cNvGrpSpPr/>
          <p:nvPr/>
        </p:nvGrpSpPr>
        <p:grpSpPr>
          <a:xfrm>
            <a:off x="8537964" y="4722144"/>
            <a:ext cx="2885621" cy="1261274"/>
            <a:chOff x="8429786" y="4806788"/>
            <a:chExt cx="3329166" cy="1455143"/>
          </a:xfrm>
        </p:grpSpPr>
        <p:pic>
          <p:nvPicPr>
            <p:cNvPr id="32" name="Picture 31" descr="Diagram&#10;&#10;Description automatically generated">
              <a:extLst>
                <a:ext uri="{FF2B5EF4-FFF2-40B4-BE49-F238E27FC236}">
                  <a16:creationId xmlns:a16="http://schemas.microsoft.com/office/drawing/2014/main" id="{80DB3B28-7154-164E-82FB-49BE0CF553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33" name="Picture 32" descr="Logo, company name&#10;&#10;Description automatically generated">
              <a:extLst>
                <a:ext uri="{FF2B5EF4-FFF2-40B4-BE49-F238E27FC236}">
                  <a16:creationId xmlns:a16="http://schemas.microsoft.com/office/drawing/2014/main" id="{4EF3CAEB-D53F-1A43-9FB5-38E34428B4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2912059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53</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20" name="Rectangle 19">
            <a:extLst>
              <a:ext uri="{FF2B5EF4-FFF2-40B4-BE49-F238E27FC236}">
                <a16:creationId xmlns:a16="http://schemas.microsoft.com/office/drawing/2014/main" id="{AFEA0242-F5FD-2746-B9CB-5C3DDCCC8334}"/>
              </a:ext>
            </a:extLst>
          </p:cNvPr>
          <p:cNvSpPr/>
          <p:nvPr/>
        </p:nvSpPr>
        <p:spPr>
          <a:xfrm>
            <a:off x="0" y="2202924"/>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BAA772-CEE8-A048-A5A7-8B0198C03FF3}"/>
              </a:ext>
            </a:extLst>
          </p:cNvPr>
          <p:cNvSpPr/>
          <p:nvPr/>
        </p:nvSpPr>
        <p:spPr>
          <a:xfrm>
            <a:off x="0" y="9158"/>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6">
            <a:extLst>
              <a:ext uri="{FF2B5EF4-FFF2-40B4-BE49-F238E27FC236}">
                <a16:creationId xmlns:a16="http://schemas.microsoft.com/office/drawing/2014/main" id="{FB77775A-338C-F54D-B8C3-79608C7CB389}"/>
              </a:ext>
            </a:extLst>
          </p:cNvPr>
          <p:cNvSpPr txBox="1">
            <a:spLocks/>
          </p:cNvSpPr>
          <p:nvPr/>
        </p:nvSpPr>
        <p:spPr>
          <a:xfrm>
            <a:off x="444573" y="9158"/>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400" dirty="0"/>
              <a:t>Resources</a:t>
            </a:r>
          </a:p>
        </p:txBody>
      </p:sp>
      <p:sp>
        <p:nvSpPr>
          <p:cNvPr id="23" name="Date Placeholder 14">
            <a:extLst>
              <a:ext uri="{FF2B5EF4-FFF2-40B4-BE49-F238E27FC236}">
                <a16:creationId xmlns:a16="http://schemas.microsoft.com/office/drawing/2014/main" id="{7DFD30FE-DA73-1544-9F4F-90AE9E3EC117}"/>
              </a:ext>
            </a:extLst>
          </p:cNvPr>
          <p:cNvSpPr txBox="1">
            <a:spLocks/>
          </p:cNvSpPr>
          <p:nvPr/>
        </p:nvSpPr>
        <p:spPr>
          <a:xfrm>
            <a:off x="198783" y="6502033"/>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24" name="Slide Number Placeholder 15">
            <a:extLst>
              <a:ext uri="{FF2B5EF4-FFF2-40B4-BE49-F238E27FC236}">
                <a16:creationId xmlns:a16="http://schemas.microsoft.com/office/drawing/2014/main" id="{E61F6045-52DA-2441-BB46-7553E7B9B0AE}"/>
              </a:ext>
            </a:extLst>
          </p:cNvPr>
          <p:cNvSpPr txBox="1">
            <a:spLocks/>
          </p:cNvSpPr>
          <p:nvPr/>
        </p:nvSpPr>
        <p:spPr>
          <a:xfrm>
            <a:off x="9180444" y="6502032"/>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53</a:t>
            </a:fld>
            <a:endParaRPr lang="en-US" dirty="0"/>
          </a:p>
        </p:txBody>
      </p:sp>
      <p:sp>
        <p:nvSpPr>
          <p:cNvPr id="27" name="Content Placeholder 2">
            <a:extLst>
              <a:ext uri="{FF2B5EF4-FFF2-40B4-BE49-F238E27FC236}">
                <a16:creationId xmlns:a16="http://schemas.microsoft.com/office/drawing/2014/main" id="{D6E85CB5-16CD-6247-A22D-E84841832854}"/>
              </a:ext>
            </a:extLst>
          </p:cNvPr>
          <p:cNvSpPr txBox="1">
            <a:spLocks/>
          </p:cNvSpPr>
          <p:nvPr/>
        </p:nvSpPr>
        <p:spPr>
          <a:xfrm>
            <a:off x="839788" y="2514233"/>
            <a:ext cx="525621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285750" indent="-285750"/>
            <a:endParaRPr lang="en-US" dirty="0"/>
          </a:p>
          <a:p>
            <a:pPr marL="285750" indent="-285750"/>
            <a:endParaRPr lang="en-US" dirty="0">
              <a:latin typeface="Bookman Old Style" panose="02050604050505020204" pitchFamily="18" charset="0"/>
            </a:endParaRPr>
          </a:p>
          <a:p>
            <a:pPr marL="285750" indent="-285750"/>
            <a:endParaRPr lang="en-US" dirty="0">
              <a:latin typeface="Bookman Old Style" panose="02050604050505020204" pitchFamily="18" charset="0"/>
            </a:endParaRPr>
          </a:p>
        </p:txBody>
      </p:sp>
      <p:pic>
        <p:nvPicPr>
          <p:cNvPr id="3" name="Picture 2">
            <a:extLst>
              <a:ext uri="{FF2B5EF4-FFF2-40B4-BE49-F238E27FC236}">
                <a16:creationId xmlns:a16="http://schemas.microsoft.com/office/drawing/2014/main" id="{BE7FC5AA-5B41-57F4-8541-39B26B948517}"/>
              </a:ext>
            </a:extLst>
          </p:cNvPr>
          <p:cNvPicPr>
            <a:picLocks noChangeAspect="1"/>
          </p:cNvPicPr>
          <p:nvPr/>
        </p:nvPicPr>
        <p:blipFill>
          <a:blip r:embed="rId4"/>
          <a:stretch>
            <a:fillRect/>
          </a:stretch>
        </p:blipFill>
        <p:spPr>
          <a:xfrm>
            <a:off x="661198" y="1561612"/>
            <a:ext cx="8324757" cy="4682676"/>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FC1C5944-4395-3AB6-5703-CB7412723210}"/>
                  </a:ext>
                </a:extLst>
              </p14:cNvPr>
              <p14:cNvContentPartPr/>
              <p14:nvPr/>
            </p14:nvContentPartPr>
            <p14:xfrm>
              <a:off x="3746720" y="2889022"/>
              <a:ext cx="794160" cy="590400"/>
            </p14:xfrm>
          </p:contentPart>
        </mc:Choice>
        <mc:Fallback xmlns="">
          <p:pic>
            <p:nvPicPr>
              <p:cNvPr id="4" name="Ink 3">
                <a:extLst>
                  <a:ext uri="{FF2B5EF4-FFF2-40B4-BE49-F238E27FC236}">
                    <a16:creationId xmlns:a16="http://schemas.microsoft.com/office/drawing/2014/main" id="{FC1C5944-4395-3AB6-5703-CB7412723210}"/>
                  </a:ext>
                </a:extLst>
              </p:cNvPr>
              <p:cNvPicPr/>
              <p:nvPr/>
            </p:nvPicPr>
            <p:blipFill>
              <a:blip r:embed="rId6"/>
              <a:stretch>
                <a:fillRect/>
              </a:stretch>
            </p:blipFill>
            <p:spPr>
              <a:xfrm>
                <a:off x="3692720" y="2781022"/>
                <a:ext cx="901800" cy="806040"/>
              </a:xfrm>
              <a:prstGeom prst="rect">
                <a:avLst/>
              </a:prstGeom>
            </p:spPr>
          </p:pic>
        </mc:Fallback>
      </mc:AlternateContent>
    </p:spTree>
    <p:extLst>
      <p:ext uri="{BB962C8B-B14F-4D97-AF65-F5344CB8AC3E}">
        <p14:creationId xmlns:p14="http://schemas.microsoft.com/office/powerpoint/2010/main" val="326796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54</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20" name="Rectangle 19">
            <a:extLst>
              <a:ext uri="{FF2B5EF4-FFF2-40B4-BE49-F238E27FC236}">
                <a16:creationId xmlns:a16="http://schemas.microsoft.com/office/drawing/2014/main" id="{AFEA0242-F5FD-2746-B9CB-5C3DDCCC8334}"/>
              </a:ext>
            </a:extLst>
          </p:cNvPr>
          <p:cNvSpPr/>
          <p:nvPr/>
        </p:nvSpPr>
        <p:spPr>
          <a:xfrm>
            <a:off x="0" y="2202924"/>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BAA772-CEE8-A048-A5A7-8B0198C03FF3}"/>
              </a:ext>
            </a:extLst>
          </p:cNvPr>
          <p:cNvSpPr/>
          <p:nvPr/>
        </p:nvSpPr>
        <p:spPr>
          <a:xfrm>
            <a:off x="0" y="9158"/>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6">
            <a:extLst>
              <a:ext uri="{FF2B5EF4-FFF2-40B4-BE49-F238E27FC236}">
                <a16:creationId xmlns:a16="http://schemas.microsoft.com/office/drawing/2014/main" id="{FB77775A-338C-F54D-B8C3-79608C7CB389}"/>
              </a:ext>
            </a:extLst>
          </p:cNvPr>
          <p:cNvSpPr txBox="1">
            <a:spLocks/>
          </p:cNvSpPr>
          <p:nvPr/>
        </p:nvSpPr>
        <p:spPr>
          <a:xfrm>
            <a:off x="444573" y="9158"/>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400" dirty="0"/>
              <a:t>Resources</a:t>
            </a:r>
          </a:p>
        </p:txBody>
      </p:sp>
      <p:sp>
        <p:nvSpPr>
          <p:cNvPr id="23" name="Date Placeholder 14">
            <a:extLst>
              <a:ext uri="{FF2B5EF4-FFF2-40B4-BE49-F238E27FC236}">
                <a16:creationId xmlns:a16="http://schemas.microsoft.com/office/drawing/2014/main" id="{7DFD30FE-DA73-1544-9F4F-90AE9E3EC117}"/>
              </a:ext>
            </a:extLst>
          </p:cNvPr>
          <p:cNvSpPr txBox="1">
            <a:spLocks/>
          </p:cNvSpPr>
          <p:nvPr/>
        </p:nvSpPr>
        <p:spPr>
          <a:xfrm>
            <a:off x="198783" y="6502033"/>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24" name="Slide Number Placeholder 15">
            <a:extLst>
              <a:ext uri="{FF2B5EF4-FFF2-40B4-BE49-F238E27FC236}">
                <a16:creationId xmlns:a16="http://schemas.microsoft.com/office/drawing/2014/main" id="{E61F6045-52DA-2441-BB46-7553E7B9B0AE}"/>
              </a:ext>
            </a:extLst>
          </p:cNvPr>
          <p:cNvSpPr txBox="1">
            <a:spLocks/>
          </p:cNvSpPr>
          <p:nvPr/>
        </p:nvSpPr>
        <p:spPr>
          <a:xfrm>
            <a:off x="9180444" y="6502032"/>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54</a:t>
            </a:fld>
            <a:endParaRPr lang="en-US" dirty="0"/>
          </a:p>
        </p:txBody>
      </p:sp>
      <p:sp>
        <p:nvSpPr>
          <p:cNvPr id="27" name="Content Placeholder 2">
            <a:extLst>
              <a:ext uri="{FF2B5EF4-FFF2-40B4-BE49-F238E27FC236}">
                <a16:creationId xmlns:a16="http://schemas.microsoft.com/office/drawing/2014/main" id="{D6E85CB5-16CD-6247-A22D-E84841832854}"/>
              </a:ext>
            </a:extLst>
          </p:cNvPr>
          <p:cNvSpPr txBox="1">
            <a:spLocks/>
          </p:cNvSpPr>
          <p:nvPr/>
        </p:nvSpPr>
        <p:spPr>
          <a:xfrm>
            <a:off x="839788" y="2514233"/>
            <a:ext cx="525621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285750" indent="-285750"/>
            <a:endParaRPr lang="en-US" dirty="0"/>
          </a:p>
          <a:p>
            <a:pPr marL="285750" indent="-285750"/>
            <a:endParaRPr lang="en-US" dirty="0">
              <a:latin typeface="Bookman Old Style" panose="02050604050505020204" pitchFamily="18" charset="0"/>
            </a:endParaRPr>
          </a:p>
          <a:p>
            <a:pPr marL="285750" indent="-285750"/>
            <a:endParaRPr lang="en-US" dirty="0">
              <a:latin typeface="Bookman Old Style" panose="02050604050505020204" pitchFamily="18" charset="0"/>
            </a:endParaRP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23057E45-91F1-CD1B-DD14-5E25B9B26BE8}"/>
                  </a:ext>
                </a:extLst>
              </p14:cNvPr>
              <p14:cNvContentPartPr/>
              <p14:nvPr/>
            </p14:nvContentPartPr>
            <p14:xfrm>
              <a:off x="7438880" y="2472142"/>
              <a:ext cx="360" cy="360"/>
            </p14:xfrm>
          </p:contentPart>
        </mc:Choice>
        <mc:Fallback xmlns="">
          <p:pic>
            <p:nvPicPr>
              <p:cNvPr id="14" name="Ink 13">
                <a:extLst>
                  <a:ext uri="{FF2B5EF4-FFF2-40B4-BE49-F238E27FC236}">
                    <a16:creationId xmlns:a16="http://schemas.microsoft.com/office/drawing/2014/main" id="{23057E45-91F1-CD1B-DD14-5E25B9B26BE8}"/>
                  </a:ext>
                </a:extLst>
              </p:cNvPr>
              <p:cNvPicPr/>
              <p:nvPr/>
            </p:nvPicPr>
            <p:blipFill>
              <a:blip r:embed="rId5"/>
              <a:stretch>
                <a:fillRect/>
              </a:stretch>
            </p:blipFill>
            <p:spPr>
              <a:xfrm>
                <a:off x="7432760" y="2466022"/>
                <a:ext cx="12600" cy="12600"/>
              </a:xfrm>
              <a:prstGeom prst="rect">
                <a:avLst/>
              </a:prstGeom>
            </p:spPr>
          </p:pic>
        </mc:Fallback>
      </mc:AlternateContent>
      <p:pic>
        <p:nvPicPr>
          <p:cNvPr id="19" name="Picture 18">
            <a:extLst>
              <a:ext uri="{FF2B5EF4-FFF2-40B4-BE49-F238E27FC236}">
                <a16:creationId xmlns:a16="http://schemas.microsoft.com/office/drawing/2014/main" id="{B7FE5FAC-81A8-EC28-FDF3-6AA93C973A79}"/>
              </a:ext>
            </a:extLst>
          </p:cNvPr>
          <p:cNvPicPr>
            <a:picLocks noChangeAspect="1"/>
          </p:cNvPicPr>
          <p:nvPr/>
        </p:nvPicPr>
        <p:blipFill>
          <a:blip r:embed="rId6"/>
          <a:stretch>
            <a:fillRect/>
          </a:stretch>
        </p:blipFill>
        <p:spPr>
          <a:xfrm>
            <a:off x="444573" y="1402983"/>
            <a:ext cx="8545033" cy="4806581"/>
          </a:xfrm>
          <a:prstGeom prst="rect">
            <a:avLst/>
          </a:prstGeom>
        </p:spPr>
      </p:pic>
      <mc:AlternateContent xmlns:mc="http://schemas.openxmlformats.org/markup-compatibility/2006" xmlns:p14="http://schemas.microsoft.com/office/powerpoint/2010/main">
        <mc:Choice Requires="p14">
          <p:contentPart p14:bwMode="auto" r:id="rId7">
            <p14:nvContentPartPr>
              <p14:cNvPr id="26" name="Ink 25">
                <a:extLst>
                  <a:ext uri="{FF2B5EF4-FFF2-40B4-BE49-F238E27FC236}">
                    <a16:creationId xmlns:a16="http://schemas.microsoft.com/office/drawing/2014/main" id="{BE345D92-B856-9522-5F82-FB08971731D8}"/>
                  </a:ext>
                </a:extLst>
              </p14:cNvPr>
              <p14:cNvContentPartPr/>
              <p14:nvPr/>
            </p14:nvContentPartPr>
            <p14:xfrm>
              <a:off x="1378280" y="5011942"/>
              <a:ext cx="1026000" cy="102600"/>
            </p14:xfrm>
          </p:contentPart>
        </mc:Choice>
        <mc:Fallback xmlns="">
          <p:pic>
            <p:nvPicPr>
              <p:cNvPr id="26" name="Ink 25">
                <a:extLst>
                  <a:ext uri="{FF2B5EF4-FFF2-40B4-BE49-F238E27FC236}">
                    <a16:creationId xmlns:a16="http://schemas.microsoft.com/office/drawing/2014/main" id="{BE345D92-B856-9522-5F82-FB08971731D8}"/>
                  </a:ext>
                </a:extLst>
              </p:cNvPr>
              <p:cNvPicPr/>
              <p:nvPr/>
            </p:nvPicPr>
            <p:blipFill>
              <a:blip r:embed="rId8"/>
              <a:stretch>
                <a:fillRect/>
              </a:stretch>
            </p:blipFill>
            <p:spPr>
              <a:xfrm>
                <a:off x="1324640" y="4903942"/>
                <a:ext cx="1133640" cy="318240"/>
              </a:xfrm>
              <a:prstGeom prst="rect">
                <a:avLst/>
              </a:prstGeom>
            </p:spPr>
          </p:pic>
        </mc:Fallback>
      </mc:AlternateContent>
    </p:spTree>
    <p:extLst>
      <p:ext uri="{BB962C8B-B14F-4D97-AF65-F5344CB8AC3E}">
        <p14:creationId xmlns:p14="http://schemas.microsoft.com/office/powerpoint/2010/main" val="3093541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55</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20" name="Rectangle 19">
            <a:extLst>
              <a:ext uri="{FF2B5EF4-FFF2-40B4-BE49-F238E27FC236}">
                <a16:creationId xmlns:a16="http://schemas.microsoft.com/office/drawing/2014/main" id="{AFEA0242-F5FD-2746-B9CB-5C3DDCCC8334}"/>
              </a:ext>
            </a:extLst>
          </p:cNvPr>
          <p:cNvSpPr/>
          <p:nvPr/>
        </p:nvSpPr>
        <p:spPr>
          <a:xfrm>
            <a:off x="0" y="2202924"/>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BAA772-CEE8-A048-A5A7-8B0198C03FF3}"/>
              </a:ext>
            </a:extLst>
          </p:cNvPr>
          <p:cNvSpPr/>
          <p:nvPr/>
        </p:nvSpPr>
        <p:spPr>
          <a:xfrm>
            <a:off x="0" y="9158"/>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6">
            <a:extLst>
              <a:ext uri="{FF2B5EF4-FFF2-40B4-BE49-F238E27FC236}">
                <a16:creationId xmlns:a16="http://schemas.microsoft.com/office/drawing/2014/main" id="{FB77775A-338C-F54D-B8C3-79608C7CB389}"/>
              </a:ext>
            </a:extLst>
          </p:cNvPr>
          <p:cNvSpPr txBox="1">
            <a:spLocks/>
          </p:cNvSpPr>
          <p:nvPr/>
        </p:nvSpPr>
        <p:spPr>
          <a:xfrm>
            <a:off x="444573" y="9158"/>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400" dirty="0"/>
              <a:t>Resources</a:t>
            </a:r>
          </a:p>
        </p:txBody>
      </p:sp>
      <p:sp>
        <p:nvSpPr>
          <p:cNvPr id="23" name="Date Placeholder 14">
            <a:extLst>
              <a:ext uri="{FF2B5EF4-FFF2-40B4-BE49-F238E27FC236}">
                <a16:creationId xmlns:a16="http://schemas.microsoft.com/office/drawing/2014/main" id="{7DFD30FE-DA73-1544-9F4F-90AE9E3EC117}"/>
              </a:ext>
            </a:extLst>
          </p:cNvPr>
          <p:cNvSpPr txBox="1">
            <a:spLocks/>
          </p:cNvSpPr>
          <p:nvPr/>
        </p:nvSpPr>
        <p:spPr>
          <a:xfrm>
            <a:off x="198783" y="6502033"/>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24" name="Slide Number Placeholder 15">
            <a:extLst>
              <a:ext uri="{FF2B5EF4-FFF2-40B4-BE49-F238E27FC236}">
                <a16:creationId xmlns:a16="http://schemas.microsoft.com/office/drawing/2014/main" id="{E61F6045-52DA-2441-BB46-7553E7B9B0AE}"/>
              </a:ext>
            </a:extLst>
          </p:cNvPr>
          <p:cNvSpPr txBox="1">
            <a:spLocks/>
          </p:cNvSpPr>
          <p:nvPr/>
        </p:nvSpPr>
        <p:spPr>
          <a:xfrm>
            <a:off x="9180444" y="6502032"/>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55</a:t>
            </a:fld>
            <a:endParaRPr lang="en-US" dirty="0"/>
          </a:p>
        </p:txBody>
      </p:sp>
      <p:sp>
        <p:nvSpPr>
          <p:cNvPr id="27" name="Content Placeholder 2">
            <a:extLst>
              <a:ext uri="{FF2B5EF4-FFF2-40B4-BE49-F238E27FC236}">
                <a16:creationId xmlns:a16="http://schemas.microsoft.com/office/drawing/2014/main" id="{D6E85CB5-16CD-6247-A22D-E84841832854}"/>
              </a:ext>
            </a:extLst>
          </p:cNvPr>
          <p:cNvSpPr txBox="1">
            <a:spLocks/>
          </p:cNvSpPr>
          <p:nvPr/>
        </p:nvSpPr>
        <p:spPr>
          <a:xfrm>
            <a:off x="839788" y="2514233"/>
            <a:ext cx="525621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285750" indent="-285750"/>
            <a:endParaRPr lang="en-US" dirty="0"/>
          </a:p>
          <a:p>
            <a:pPr marL="285750" indent="-285750"/>
            <a:endParaRPr lang="en-US" dirty="0">
              <a:latin typeface="Bookman Old Style" panose="02050604050505020204" pitchFamily="18" charset="0"/>
            </a:endParaRPr>
          </a:p>
          <a:p>
            <a:pPr marL="285750" indent="-285750"/>
            <a:endParaRPr lang="en-US" dirty="0">
              <a:latin typeface="Bookman Old Style" panose="02050604050505020204" pitchFamily="18" charset="0"/>
            </a:endParaRP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23057E45-91F1-CD1B-DD14-5E25B9B26BE8}"/>
                  </a:ext>
                </a:extLst>
              </p14:cNvPr>
              <p14:cNvContentPartPr/>
              <p14:nvPr/>
            </p14:nvContentPartPr>
            <p14:xfrm>
              <a:off x="7438880" y="2472142"/>
              <a:ext cx="360" cy="360"/>
            </p14:xfrm>
          </p:contentPart>
        </mc:Choice>
        <mc:Fallback xmlns="">
          <p:pic>
            <p:nvPicPr>
              <p:cNvPr id="14" name="Ink 13">
                <a:extLst>
                  <a:ext uri="{FF2B5EF4-FFF2-40B4-BE49-F238E27FC236}">
                    <a16:creationId xmlns:a16="http://schemas.microsoft.com/office/drawing/2014/main" id="{23057E45-91F1-CD1B-DD14-5E25B9B26BE8}"/>
                  </a:ext>
                </a:extLst>
              </p:cNvPr>
              <p:cNvPicPr/>
              <p:nvPr/>
            </p:nvPicPr>
            <p:blipFill>
              <a:blip r:embed="rId5"/>
              <a:stretch>
                <a:fillRect/>
              </a:stretch>
            </p:blipFill>
            <p:spPr>
              <a:xfrm>
                <a:off x="7432760" y="2466022"/>
                <a:ext cx="12600" cy="12600"/>
              </a:xfrm>
              <a:prstGeom prst="rect">
                <a:avLst/>
              </a:prstGeom>
            </p:spPr>
          </p:pic>
        </mc:Fallback>
      </mc:AlternateContent>
      <p:grpSp>
        <p:nvGrpSpPr>
          <p:cNvPr id="11" name="Group 10">
            <a:extLst>
              <a:ext uri="{FF2B5EF4-FFF2-40B4-BE49-F238E27FC236}">
                <a16:creationId xmlns:a16="http://schemas.microsoft.com/office/drawing/2014/main" id="{893D558B-34E8-CFF5-94BC-AE57EF9BF4E5}"/>
              </a:ext>
            </a:extLst>
          </p:cNvPr>
          <p:cNvGrpSpPr/>
          <p:nvPr/>
        </p:nvGrpSpPr>
        <p:grpSpPr>
          <a:xfrm>
            <a:off x="8489000" y="1794262"/>
            <a:ext cx="360" cy="360"/>
            <a:chOff x="8489000" y="1794262"/>
            <a:chExt cx="360" cy="36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9211C278-8BB7-E07B-6ECE-0890C778A19C}"/>
                    </a:ext>
                  </a:extLst>
                </p14:cNvPr>
                <p14:cNvContentPartPr/>
                <p14:nvPr/>
              </p14:nvContentPartPr>
              <p14:xfrm>
                <a:off x="8489000" y="1794262"/>
                <a:ext cx="360" cy="360"/>
              </p14:xfrm>
            </p:contentPart>
          </mc:Choice>
          <mc:Fallback xmlns="">
            <p:pic>
              <p:nvPicPr>
                <p:cNvPr id="5" name="Ink 4">
                  <a:extLst>
                    <a:ext uri="{FF2B5EF4-FFF2-40B4-BE49-F238E27FC236}">
                      <a16:creationId xmlns:a16="http://schemas.microsoft.com/office/drawing/2014/main" id="{9211C278-8BB7-E07B-6ECE-0890C778A19C}"/>
                    </a:ext>
                  </a:extLst>
                </p:cNvPr>
                <p:cNvPicPr/>
                <p:nvPr/>
              </p:nvPicPr>
              <p:blipFill>
                <a:blip r:embed="rId5"/>
                <a:stretch>
                  <a:fillRect/>
                </a:stretch>
              </p:blipFill>
              <p:spPr>
                <a:xfrm>
                  <a:off x="8482880" y="17881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6722399-F736-827A-6B83-7768EBD2C6AD}"/>
                    </a:ext>
                  </a:extLst>
                </p14:cNvPr>
                <p14:cNvContentPartPr/>
                <p14:nvPr/>
              </p14:nvContentPartPr>
              <p14:xfrm>
                <a:off x="8489000" y="1794262"/>
                <a:ext cx="360" cy="360"/>
              </p14:xfrm>
            </p:contentPart>
          </mc:Choice>
          <mc:Fallback xmlns="">
            <p:pic>
              <p:nvPicPr>
                <p:cNvPr id="6" name="Ink 5">
                  <a:extLst>
                    <a:ext uri="{FF2B5EF4-FFF2-40B4-BE49-F238E27FC236}">
                      <a16:creationId xmlns:a16="http://schemas.microsoft.com/office/drawing/2014/main" id="{86722399-F736-827A-6B83-7768EBD2C6AD}"/>
                    </a:ext>
                  </a:extLst>
                </p:cNvPr>
                <p:cNvPicPr/>
                <p:nvPr/>
              </p:nvPicPr>
              <p:blipFill>
                <a:blip r:embed="rId5"/>
                <a:stretch>
                  <a:fillRect/>
                </a:stretch>
              </p:blipFill>
              <p:spPr>
                <a:xfrm>
                  <a:off x="8482880" y="17881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2DA5394D-196E-AE83-B0A0-69C2CF8144A4}"/>
                    </a:ext>
                  </a:extLst>
                </p14:cNvPr>
                <p14:cNvContentPartPr/>
                <p14:nvPr/>
              </p14:nvContentPartPr>
              <p14:xfrm>
                <a:off x="8489000" y="1794262"/>
                <a:ext cx="360" cy="360"/>
              </p14:xfrm>
            </p:contentPart>
          </mc:Choice>
          <mc:Fallback xmlns="">
            <p:pic>
              <p:nvPicPr>
                <p:cNvPr id="9" name="Ink 8">
                  <a:extLst>
                    <a:ext uri="{FF2B5EF4-FFF2-40B4-BE49-F238E27FC236}">
                      <a16:creationId xmlns:a16="http://schemas.microsoft.com/office/drawing/2014/main" id="{2DA5394D-196E-AE83-B0A0-69C2CF8144A4}"/>
                    </a:ext>
                  </a:extLst>
                </p:cNvPr>
                <p:cNvPicPr/>
                <p:nvPr/>
              </p:nvPicPr>
              <p:blipFill>
                <a:blip r:embed="rId5"/>
                <a:stretch>
                  <a:fillRect/>
                </a:stretch>
              </p:blipFill>
              <p:spPr>
                <a:xfrm>
                  <a:off x="8482880" y="1788142"/>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53A89629-C84B-FD78-D4A8-2C6684C478DE}"/>
                  </a:ext>
                </a:extLst>
              </p14:cNvPr>
              <p14:cNvContentPartPr/>
              <p14:nvPr/>
            </p14:nvContentPartPr>
            <p14:xfrm>
              <a:off x="2946080" y="586462"/>
              <a:ext cx="360" cy="360"/>
            </p14:xfrm>
          </p:contentPart>
        </mc:Choice>
        <mc:Fallback xmlns="">
          <p:pic>
            <p:nvPicPr>
              <p:cNvPr id="12" name="Ink 11">
                <a:extLst>
                  <a:ext uri="{FF2B5EF4-FFF2-40B4-BE49-F238E27FC236}">
                    <a16:creationId xmlns:a16="http://schemas.microsoft.com/office/drawing/2014/main" id="{53A89629-C84B-FD78-D4A8-2C6684C478DE}"/>
                  </a:ext>
                </a:extLst>
              </p:cNvPr>
              <p:cNvPicPr/>
              <p:nvPr/>
            </p:nvPicPr>
            <p:blipFill>
              <a:blip r:embed="rId5"/>
              <a:stretch>
                <a:fillRect/>
              </a:stretch>
            </p:blipFill>
            <p:spPr>
              <a:xfrm>
                <a:off x="2939960" y="5803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F208C8EE-662F-B63E-DFA4-3B763895E12F}"/>
                  </a:ext>
                </a:extLst>
              </p14:cNvPr>
              <p14:cNvContentPartPr/>
              <p14:nvPr/>
            </p14:nvContentPartPr>
            <p14:xfrm>
              <a:off x="4944080" y="2189542"/>
              <a:ext cx="360" cy="360"/>
            </p14:xfrm>
          </p:contentPart>
        </mc:Choice>
        <mc:Fallback xmlns="">
          <p:pic>
            <p:nvPicPr>
              <p:cNvPr id="13" name="Ink 12">
                <a:extLst>
                  <a:ext uri="{FF2B5EF4-FFF2-40B4-BE49-F238E27FC236}">
                    <a16:creationId xmlns:a16="http://schemas.microsoft.com/office/drawing/2014/main" id="{F208C8EE-662F-B63E-DFA4-3B763895E12F}"/>
                  </a:ext>
                </a:extLst>
              </p:cNvPr>
              <p:cNvPicPr/>
              <p:nvPr/>
            </p:nvPicPr>
            <p:blipFill>
              <a:blip r:embed="rId5"/>
              <a:stretch>
                <a:fillRect/>
              </a:stretch>
            </p:blipFill>
            <p:spPr>
              <a:xfrm>
                <a:off x="4937960" y="2183422"/>
                <a:ext cx="12600" cy="12600"/>
              </a:xfrm>
              <a:prstGeom prst="rect">
                <a:avLst/>
              </a:prstGeom>
            </p:spPr>
          </p:pic>
        </mc:Fallback>
      </mc:AlternateContent>
      <p:pic>
        <p:nvPicPr>
          <p:cNvPr id="16" name="Picture 15">
            <a:extLst>
              <a:ext uri="{FF2B5EF4-FFF2-40B4-BE49-F238E27FC236}">
                <a16:creationId xmlns:a16="http://schemas.microsoft.com/office/drawing/2014/main" id="{D50E1DDA-05A6-AE26-54BD-E1F2C68E58C6}"/>
              </a:ext>
            </a:extLst>
          </p:cNvPr>
          <p:cNvPicPr>
            <a:picLocks noChangeAspect="1"/>
          </p:cNvPicPr>
          <p:nvPr/>
        </p:nvPicPr>
        <p:blipFill>
          <a:blip r:embed="rId11"/>
          <a:stretch>
            <a:fillRect/>
          </a:stretch>
        </p:blipFill>
        <p:spPr>
          <a:xfrm>
            <a:off x="945932" y="1524405"/>
            <a:ext cx="8191174" cy="4607536"/>
          </a:xfrm>
          <a:prstGeom prst="rect">
            <a:avLst/>
          </a:prstGeom>
        </p:spPr>
      </p:pic>
      <mc:AlternateContent xmlns:mc="http://schemas.openxmlformats.org/markup-compatibility/2006" xmlns:p14="http://schemas.microsoft.com/office/powerpoint/2010/main">
        <mc:Choice Requires="p14">
          <p:contentPart p14:bwMode="auto" r:id="rId12">
            <p14:nvContentPartPr>
              <p14:cNvPr id="18" name="Ink 17">
                <a:extLst>
                  <a:ext uri="{FF2B5EF4-FFF2-40B4-BE49-F238E27FC236}">
                    <a16:creationId xmlns:a16="http://schemas.microsoft.com/office/drawing/2014/main" id="{E4492A08-C462-8850-0074-419F97077564}"/>
                  </a:ext>
                </a:extLst>
              </p14:cNvPr>
              <p14:cNvContentPartPr/>
              <p14:nvPr/>
            </p14:nvContentPartPr>
            <p14:xfrm>
              <a:off x="1974800" y="2133382"/>
              <a:ext cx="360" cy="360"/>
            </p14:xfrm>
          </p:contentPart>
        </mc:Choice>
        <mc:Fallback xmlns="">
          <p:pic>
            <p:nvPicPr>
              <p:cNvPr id="18" name="Ink 17">
                <a:extLst>
                  <a:ext uri="{FF2B5EF4-FFF2-40B4-BE49-F238E27FC236}">
                    <a16:creationId xmlns:a16="http://schemas.microsoft.com/office/drawing/2014/main" id="{E4492A08-C462-8850-0074-419F97077564}"/>
                  </a:ext>
                </a:extLst>
              </p:cNvPr>
              <p:cNvPicPr/>
              <p:nvPr/>
            </p:nvPicPr>
            <p:blipFill>
              <a:blip r:embed="rId5"/>
              <a:stretch>
                <a:fillRect/>
              </a:stretch>
            </p:blipFill>
            <p:spPr>
              <a:xfrm>
                <a:off x="1968680" y="212726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1A904460-ACE3-D1B3-BE3C-008A7FBF1390}"/>
                  </a:ext>
                </a:extLst>
              </p14:cNvPr>
              <p14:cNvContentPartPr/>
              <p14:nvPr/>
            </p14:nvContentPartPr>
            <p14:xfrm>
              <a:off x="12044720" y="2122222"/>
              <a:ext cx="360" cy="360"/>
            </p14:xfrm>
          </p:contentPart>
        </mc:Choice>
        <mc:Fallback xmlns="">
          <p:pic>
            <p:nvPicPr>
              <p:cNvPr id="25" name="Ink 24">
                <a:extLst>
                  <a:ext uri="{FF2B5EF4-FFF2-40B4-BE49-F238E27FC236}">
                    <a16:creationId xmlns:a16="http://schemas.microsoft.com/office/drawing/2014/main" id="{1A904460-ACE3-D1B3-BE3C-008A7FBF1390}"/>
                  </a:ext>
                </a:extLst>
              </p:cNvPr>
              <p:cNvPicPr/>
              <p:nvPr/>
            </p:nvPicPr>
            <p:blipFill>
              <a:blip r:embed="rId5"/>
              <a:stretch>
                <a:fillRect/>
              </a:stretch>
            </p:blipFill>
            <p:spPr>
              <a:xfrm>
                <a:off x="12038600" y="211610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5EC007E9-BA38-B349-67E6-5A861708913E}"/>
                  </a:ext>
                </a:extLst>
              </p14:cNvPr>
              <p14:cNvContentPartPr/>
              <p14:nvPr/>
            </p14:nvContentPartPr>
            <p14:xfrm>
              <a:off x="11762840" y="541462"/>
              <a:ext cx="360" cy="360"/>
            </p14:xfrm>
          </p:contentPart>
        </mc:Choice>
        <mc:Fallback xmlns="">
          <p:pic>
            <p:nvPicPr>
              <p:cNvPr id="28" name="Ink 27">
                <a:extLst>
                  <a:ext uri="{FF2B5EF4-FFF2-40B4-BE49-F238E27FC236}">
                    <a16:creationId xmlns:a16="http://schemas.microsoft.com/office/drawing/2014/main" id="{5EC007E9-BA38-B349-67E6-5A861708913E}"/>
                  </a:ext>
                </a:extLst>
              </p:cNvPr>
              <p:cNvPicPr/>
              <p:nvPr/>
            </p:nvPicPr>
            <p:blipFill>
              <a:blip r:embed="rId5"/>
              <a:stretch>
                <a:fillRect/>
              </a:stretch>
            </p:blipFill>
            <p:spPr>
              <a:xfrm>
                <a:off x="11756720" y="5353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3" name="Ink 32">
                <a:extLst>
                  <a:ext uri="{FF2B5EF4-FFF2-40B4-BE49-F238E27FC236}">
                    <a16:creationId xmlns:a16="http://schemas.microsoft.com/office/drawing/2014/main" id="{7BCEB472-E5E4-A86A-6904-E577B0FDF863}"/>
                  </a:ext>
                </a:extLst>
              </p14:cNvPr>
              <p14:cNvContentPartPr/>
              <p14:nvPr/>
            </p14:nvContentPartPr>
            <p14:xfrm>
              <a:off x="3604614" y="3499436"/>
              <a:ext cx="360" cy="360"/>
            </p14:xfrm>
          </p:contentPart>
        </mc:Choice>
        <mc:Fallback xmlns="">
          <p:pic>
            <p:nvPicPr>
              <p:cNvPr id="33" name="Ink 32">
                <a:extLst>
                  <a:ext uri="{FF2B5EF4-FFF2-40B4-BE49-F238E27FC236}">
                    <a16:creationId xmlns:a16="http://schemas.microsoft.com/office/drawing/2014/main" id="{7BCEB472-E5E4-A86A-6904-E577B0FDF863}"/>
                  </a:ext>
                </a:extLst>
              </p:cNvPr>
              <p:cNvPicPr/>
              <p:nvPr/>
            </p:nvPicPr>
            <p:blipFill>
              <a:blip r:embed="rId5"/>
              <a:stretch>
                <a:fillRect/>
              </a:stretch>
            </p:blipFill>
            <p:spPr>
              <a:xfrm>
                <a:off x="3598494" y="349331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4" name="Ink 33">
                <a:extLst>
                  <a:ext uri="{FF2B5EF4-FFF2-40B4-BE49-F238E27FC236}">
                    <a16:creationId xmlns:a16="http://schemas.microsoft.com/office/drawing/2014/main" id="{E957221E-EEF8-4290-6C5F-96A91F82E3C0}"/>
                  </a:ext>
                </a:extLst>
              </p14:cNvPr>
              <p14:cNvContentPartPr/>
              <p14:nvPr/>
            </p14:nvContentPartPr>
            <p14:xfrm>
              <a:off x="3793614" y="3131516"/>
              <a:ext cx="360" cy="360"/>
            </p14:xfrm>
          </p:contentPart>
        </mc:Choice>
        <mc:Fallback xmlns="">
          <p:pic>
            <p:nvPicPr>
              <p:cNvPr id="34" name="Ink 33">
                <a:extLst>
                  <a:ext uri="{FF2B5EF4-FFF2-40B4-BE49-F238E27FC236}">
                    <a16:creationId xmlns:a16="http://schemas.microsoft.com/office/drawing/2014/main" id="{E957221E-EEF8-4290-6C5F-96A91F82E3C0}"/>
                  </a:ext>
                </a:extLst>
              </p:cNvPr>
              <p:cNvPicPr/>
              <p:nvPr/>
            </p:nvPicPr>
            <p:blipFill>
              <a:blip r:embed="rId5"/>
              <a:stretch>
                <a:fillRect/>
              </a:stretch>
            </p:blipFill>
            <p:spPr>
              <a:xfrm>
                <a:off x="3787494" y="312539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6" name="Ink 35">
                <a:extLst>
                  <a:ext uri="{FF2B5EF4-FFF2-40B4-BE49-F238E27FC236}">
                    <a16:creationId xmlns:a16="http://schemas.microsoft.com/office/drawing/2014/main" id="{61B14D45-58B6-7BC9-1A3A-0D811318C224}"/>
                  </a:ext>
                </a:extLst>
              </p14:cNvPr>
              <p14:cNvContentPartPr/>
              <p14:nvPr/>
            </p14:nvContentPartPr>
            <p14:xfrm>
              <a:off x="11456214" y="1796636"/>
              <a:ext cx="360" cy="360"/>
            </p14:xfrm>
          </p:contentPart>
        </mc:Choice>
        <mc:Fallback xmlns="">
          <p:pic>
            <p:nvPicPr>
              <p:cNvPr id="36" name="Ink 35">
                <a:extLst>
                  <a:ext uri="{FF2B5EF4-FFF2-40B4-BE49-F238E27FC236}">
                    <a16:creationId xmlns:a16="http://schemas.microsoft.com/office/drawing/2014/main" id="{61B14D45-58B6-7BC9-1A3A-0D811318C224}"/>
                  </a:ext>
                </a:extLst>
              </p:cNvPr>
              <p:cNvPicPr/>
              <p:nvPr/>
            </p:nvPicPr>
            <p:blipFill>
              <a:blip r:embed="rId5"/>
              <a:stretch>
                <a:fillRect/>
              </a:stretch>
            </p:blipFill>
            <p:spPr>
              <a:xfrm>
                <a:off x="11450094" y="1790516"/>
                <a:ext cx="12600" cy="12600"/>
              </a:xfrm>
              <a:prstGeom prst="rect">
                <a:avLst/>
              </a:prstGeom>
            </p:spPr>
          </p:pic>
        </mc:Fallback>
      </mc:AlternateContent>
    </p:spTree>
    <p:extLst>
      <p:ext uri="{BB962C8B-B14F-4D97-AF65-F5344CB8AC3E}">
        <p14:creationId xmlns:p14="http://schemas.microsoft.com/office/powerpoint/2010/main" val="701114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56</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20" name="Rectangle 19">
            <a:extLst>
              <a:ext uri="{FF2B5EF4-FFF2-40B4-BE49-F238E27FC236}">
                <a16:creationId xmlns:a16="http://schemas.microsoft.com/office/drawing/2014/main" id="{AFEA0242-F5FD-2746-B9CB-5C3DDCCC8334}"/>
              </a:ext>
            </a:extLst>
          </p:cNvPr>
          <p:cNvSpPr/>
          <p:nvPr/>
        </p:nvSpPr>
        <p:spPr>
          <a:xfrm>
            <a:off x="0" y="2202924"/>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BAA772-CEE8-A048-A5A7-8B0198C03FF3}"/>
              </a:ext>
            </a:extLst>
          </p:cNvPr>
          <p:cNvSpPr/>
          <p:nvPr/>
        </p:nvSpPr>
        <p:spPr>
          <a:xfrm>
            <a:off x="0" y="9158"/>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6">
            <a:extLst>
              <a:ext uri="{FF2B5EF4-FFF2-40B4-BE49-F238E27FC236}">
                <a16:creationId xmlns:a16="http://schemas.microsoft.com/office/drawing/2014/main" id="{FB77775A-338C-F54D-B8C3-79608C7CB389}"/>
              </a:ext>
            </a:extLst>
          </p:cNvPr>
          <p:cNvSpPr txBox="1">
            <a:spLocks/>
          </p:cNvSpPr>
          <p:nvPr/>
        </p:nvSpPr>
        <p:spPr>
          <a:xfrm>
            <a:off x="444573" y="9158"/>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400" dirty="0"/>
              <a:t>Resources</a:t>
            </a:r>
          </a:p>
        </p:txBody>
      </p:sp>
      <p:sp>
        <p:nvSpPr>
          <p:cNvPr id="23" name="Date Placeholder 14">
            <a:extLst>
              <a:ext uri="{FF2B5EF4-FFF2-40B4-BE49-F238E27FC236}">
                <a16:creationId xmlns:a16="http://schemas.microsoft.com/office/drawing/2014/main" id="{7DFD30FE-DA73-1544-9F4F-90AE9E3EC117}"/>
              </a:ext>
            </a:extLst>
          </p:cNvPr>
          <p:cNvSpPr txBox="1">
            <a:spLocks/>
          </p:cNvSpPr>
          <p:nvPr/>
        </p:nvSpPr>
        <p:spPr>
          <a:xfrm>
            <a:off x="198783" y="6502033"/>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24" name="Slide Number Placeholder 15">
            <a:extLst>
              <a:ext uri="{FF2B5EF4-FFF2-40B4-BE49-F238E27FC236}">
                <a16:creationId xmlns:a16="http://schemas.microsoft.com/office/drawing/2014/main" id="{E61F6045-52DA-2441-BB46-7553E7B9B0AE}"/>
              </a:ext>
            </a:extLst>
          </p:cNvPr>
          <p:cNvSpPr txBox="1">
            <a:spLocks/>
          </p:cNvSpPr>
          <p:nvPr/>
        </p:nvSpPr>
        <p:spPr>
          <a:xfrm>
            <a:off x="9180444" y="6502032"/>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56</a:t>
            </a:fld>
            <a:endParaRPr lang="en-US" dirty="0"/>
          </a:p>
        </p:txBody>
      </p:sp>
      <p:sp>
        <p:nvSpPr>
          <p:cNvPr id="27" name="Content Placeholder 2">
            <a:extLst>
              <a:ext uri="{FF2B5EF4-FFF2-40B4-BE49-F238E27FC236}">
                <a16:creationId xmlns:a16="http://schemas.microsoft.com/office/drawing/2014/main" id="{D6E85CB5-16CD-6247-A22D-E84841832854}"/>
              </a:ext>
            </a:extLst>
          </p:cNvPr>
          <p:cNvSpPr txBox="1">
            <a:spLocks/>
          </p:cNvSpPr>
          <p:nvPr/>
        </p:nvSpPr>
        <p:spPr>
          <a:xfrm>
            <a:off x="839788" y="2514233"/>
            <a:ext cx="525621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285750" indent="-285750"/>
            <a:endParaRPr lang="en-US" dirty="0"/>
          </a:p>
          <a:p>
            <a:pPr marL="285750" indent="-285750"/>
            <a:endParaRPr lang="en-US" dirty="0">
              <a:latin typeface="Bookman Old Style" panose="02050604050505020204" pitchFamily="18" charset="0"/>
            </a:endParaRPr>
          </a:p>
          <a:p>
            <a:pPr marL="285750" indent="-285750"/>
            <a:endParaRPr lang="en-US" dirty="0">
              <a:latin typeface="Bookman Old Style" panose="02050604050505020204" pitchFamily="18" charset="0"/>
            </a:endParaRP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23057E45-91F1-CD1B-DD14-5E25B9B26BE8}"/>
                  </a:ext>
                </a:extLst>
              </p14:cNvPr>
              <p14:cNvContentPartPr/>
              <p14:nvPr/>
            </p14:nvContentPartPr>
            <p14:xfrm>
              <a:off x="7438880" y="2472142"/>
              <a:ext cx="360" cy="360"/>
            </p14:xfrm>
          </p:contentPart>
        </mc:Choice>
        <mc:Fallback xmlns="">
          <p:pic>
            <p:nvPicPr>
              <p:cNvPr id="14" name="Ink 13">
                <a:extLst>
                  <a:ext uri="{FF2B5EF4-FFF2-40B4-BE49-F238E27FC236}">
                    <a16:creationId xmlns:a16="http://schemas.microsoft.com/office/drawing/2014/main" id="{23057E45-91F1-CD1B-DD14-5E25B9B26BE8}"/>
                  </a:ext>
                </a:extLst>
              </p:cNvPr>
              <p:cNvPicPr/>
              <p:nvPr/>
            </p:nvPicPr>
            <p:blipFill>
              <a:blip r:embed="rId5"/>
              <a:stretch>
                <a:fillRect/>
              </a:stretch>
            </p:blipFill>
            <p:spPr>
              <a:xfrm>
                <a:off x="7432760" y="2466022"/>
                <a:ext cx="12600" cy="12600"/>
              </a:xfrm>
              <a:prstGeom prst="rect">
                <a:avLst/>
              </a:prstGeom>
            </p:spPr>
          </p:pic>
        </mc:Fallback>
      </mc:AlternateContent>
      <p:grpSp>
        <p:nvGrpSpPr>
          <p:cNvPr id="11" name="Group 10">
            <a:extLst>
              <a:ext uri="{FF2B5EF4-FFF2-40B4-BE49-F238E27FC236}">
                <a16:creationId xmlns:a16="http://schemas.microsoft.com/office/drawing/2014/main" id="{893D558B-34E8-CFF5-94BC-AE57EF9BF4E5}"/>
              </a:ext>
            </a:extLst>
          </p:cNvPr>
          <p:cNvGrpSpPr/>
          <p:nvPr/>
        </p:nvGrpSpPr>
        <p:grpSpPr>
          <a:xfrm>
            <a:off x="8489000" y="1794262"/>
            <a:ext cx="360" cy="360"/>
            <a:chOff x="8489000" y="1794262"/>
            <a:chExt cx="360" cy="36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9211C278-8BB7-E07B-6ECE-0890C778A19C}"/>
                    </a:ext>
                  </a:extLst>
                </p14:cNvPr>
                <p14:cNvContentPartPr/>
                <p14:nvPr/>
              </p14:nvContentPartPr>
              <p14:xfrm>
                <a:off x="8489000" y="1794262"/>
                <a:ext cx="360" cy="360"/>
              </p14:xfrm>
            </p:contentPart>
          </mc:Choice>
          <mc:Fallback xmlns="">
            <p:pic>
              <p:nvPicPr>
                <p:cNvPr id="5" name="Ink 4">
                  <a:extLst>
                    <a:ext uri="{FF2B5EF4-FFF2-40B4-BE49-F238E27FC236}">
                      <a16:creationId xmlns:a16="http://schemas.microsoft.com/office/drawing/2014/main" id="{9211C278-8BB7-E07B-6ECE-0890C778A19C}"/>
                    </a:ext>
                  </a:extLst>
                </p:cNvPr>
                <p:cNvPicPr/>
                <p:nvPr/>
              </p:nvPicPr>
              <p:blipFill>
                <a:blip r:embed="rId5"/>
                <a:stretch>
                  <a:fillRect/>
                </a:stretch>
              </p:blipFill>
              <p:spPr>
                <a:xfrm>
                  <a:off x="8482880" y="17881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6722399-F736-827A-6B83-7768EBD2C6AD}"/>
                    </a:ext>
                  </a:extLst>
                </p14:cNvPr>
                <p14:cNvContentPartPr/>
                <p14:nvPr/>
              </p14:nvContentPartPr>
              <p14:xfrm>
                <a:off x="8489000" y="1794262"/>
                <a:ext cx="360" cy="360"/>
              </p14:xfrm>
            </p:contentPart>
          </mc:Choice>
          <mc:Fallback xmlns="">
            <p:pic>
              <p:nvPicPr>
                <p:cNvPr id="6" name="Ink 5">
                  <a:extLst>
                    <a:ext uri="{FF2B5EF4-FFF2-40B4-BE49-F238E27FC236}">
                      <a16:creationId xmlns:a16="http://schemas.microsoft.com/office/drawing/2014/main" id="{86722399-F736-827A-6B83-7768EBD2C6AD}"/>
                    </a:ext>
                  </a:extLst>
                </p:cNvPr>
                <p:cNvPicPr/>
                <p:nvPr/>
              </p:nvPicPr>
              <p:blipFill>
                <a:blip r:embed="rId5"/>
                <a:stretch>
                  <a:fillRect/>
                </a:stretch>
              </p:blipFill>
              <p:spPr>
                <a:xfrm>
                  <a:off x="8482880" y="17881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2DA5394D-196E-AE83-B0A0-69C2CF8144A4}"/>
                    </a:ext>
                  </a:extLst>
                </p14:cNvPr>
                <p14:cNvContentPartPr/>
                <p14:nvPr/>
              </p14:nvContentPartPr>
              <p14:xfrm>
                <a:off x="8489000" y="1794262"/>
                <a:ext cx="360" cy="360"/>
              </p14:xfrm>
            </p:contentPart>
          </mc:Choice>
          <mc:Fallback xmlns="">
            <p:pic>
              <p:nvPicPr>
                <p:cNvPr id="9" name="Ink 8">
                  <a:extLst>
                    <a:ext uri="{FF2B5EF4-FFF2-40B4-BE49-F238E27FC236}">
                      <a16:creationId xmlns:a16="http://schemas.microsoft.com/office/drawing/2014/main" id="{2DA5394D-196E-AE83-B0A0-69C2CF8144A4}"/>
                    </a:ext>
                  </a:extLst>
                </p:cNvPr>
                <p:cNvPicPr/>
                <p:nvPr/>
              </p:nvPicPr>
              <p:blipFill>
                <a:blip r:embed="rId5"/>
                <a:stretch>
                  <a:fillRect/>
                </a:stretch>
              </p:blipFill>
              <p:spPr>
                <a:xfrm>
                  <a:off x="8482880" y="1788142"/>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53A89629-C84B-FD78-D4A8-2C6684C478DE}"/>
                  </a:ext>
                </a:extLst>
              </p14:cNvPr>
              <p14:cNvContentPartPr/>
              <p14:nvPr/>
            </p14:nvContentPartPr>
            <p14:xfrm>
              <a:off x="2946080" y="586462"/>
              <a:ext cx="360" cy="360"/>
            </p14:xfrm>
          </p:contentPart>
        </mc:Choice>
        <mc:Fallback xmlns="">
          <p:pic>
            <p:nvPicPr>
              <p:cNvPr id="12" name="Ink 11">
                <a:extLst>
                  <a:ext uri="{FF2B5EF4-FFF2-40B4-BE49-F238E27FC236}">
                    <a16:creationId xmlns:a16="http://schemas.microsoft.com/office/drawing/2014/main" id="{53A89629-C84B-FD78-D4A8-2C6684C478DE}"/>
                  </a:ext>
                </a:extLst>
              </p:cNvPr>
              <p:cNvPicPr/>
              <p:nvPr/>
            </p:nvPicPr>
            <p:blipFill>
              <a:blip r:embed="rId5"/>
              <a:stretch>
                <a:fillRect/>
              </a:stretch>
            </p:blipFill>
            <p:spPr>
              <a:xfrm>
                <a:off x="2939960" y="5803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F208C8EE-662F-B63E-DFA4-3B763895E12F}"/>
                  </a:ext>
                </a:extLst>
              </p14:cNvPr>
              <p14:cNvContentPartPr/>
              <p14:nvPr/>
            </p14:nvContentPartPr>
            <p14:xfrm>
              <a:off x="4944080" y="2189542"/>
              <a:ext cx="360" cy="360"/>
            </p14:xfrm>
          </p:contentPart>
        </mc:Choice>
        <mc:Fallback xmlns="">
          <p:pic>
            <p:nvPicPr>
              <p:cNvPr id="13" name="Ink 12">
                <a:extLst>
                  <a:ext uri="{FF2B5EF4-FFF2-40B4-BE49-F238E27FC236}">
                    <a16:creationId xmlns:a16="http://schemas.microsoft.com/office/drawing/2014/main" id="{F208C8EE-662F-B63E-DFA4-3B763895E12F}"/>
                  </a:ext>
                </a:extLst>
              </p:cNvPr>
              <p:cNvPicPr/>
              <p:nvPr/>
            </p:nvPicPr>
            <p:blipFill>
              <a:blip r:embed="rId5"/>
              <a:stretch>
                <a:fillRect/>
              </a:stretch>
            </p:blipFill>
            <p:spPr>
              <a:xfrm>
                <a:off x="4937960" y="218342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Ink 17">
                <a:extLst>
                  <a:ext uri="{FF2B5EF4-FFF2-40B4-BE49-F238E27FC236}">
                    <a16:creationId xmlns:a16="http://schemas.microsoft.com/office/drawing/2014/main" id="{E4492A08-C462-8850-0074-419F97077564}"/>
                  </a:ext>
                </a:extLst>
              </p14:cNvPr>
              <p14:cNvContentPartPr/>
              <p14:nvPr/>
            </p14:nvContentPartPr>
            <p14:xfrm>
              <a:off x="1974800" y="2133382"/>
              <a:ext cx="360" cy="360"/>
            </p14:xfrm>
          </p:contentPart>
        </mc:Choice>
        <mc:Fallback xmlns="">
          <p:pic>
            <p:nvPicPr>
              <p:cNvPr id="18" name="Ink 17">
                <a:extLst>
                  <a:ext uri="{FF2B5EF4-FFF2-40B4-BE49-F238E27FC236}">
                    <a16:creationId xmlns:a16="http://schemas.microsoft.com/office/drawing/2014/main" id="{E4492A08-C462-8850-0074-419F97077564}"/>
                  </a:ext>
                </a:extLst>
              </p:cNvPr>
              <p:cNvPicPr/>
              <p:nvPr/>
            </p:nvPicPr>
            <p:blipFill>
              <a:blip r:embed="rId5"/>
              <a:stretch>
                <a:fillRect/>
              </a:stretch>
            </p:blipFill>
            <p:spPr>
              <a:xfrm>
                <a:off x="1968680" y="212726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1A904460-ACE3-D1B3-BE3C-008A7FBF1390}"/>
                  </a:ext>
                </a:extLst>
              </p14:cNvPr>
              <p14:cNvContentPartPr/>
              <p14:nvPr/>
            </p14:nvContentPartPr>
            <p14:xfrm>
              <a:off x="12044720" y="2122222"/>
              <a:ext cx="360" cy="360"/>
            </p14:xfrm>
          </p:contentPart>
        </mc:Choice>
        <mc:Fallback xmlns="">
          <p:pic>
            <p:nvPicPr>
              <p:cNvPr id="25" name="Ink 24">
                <a:extLst>
                  <a:ext uri="{FF2B5EF4-FFF2-40B4-BE49-F238E27FC236}">
                    <a16:creationId xmlns:a16="http://schemas.microsoft.com/office/drawing/2014/main" id="{1A904460-ACE3-D1B3-BE3C-008A7FBF1390}"/>
                  </a:ext>
                </a:extLst>
              </p:cNvPr>
              <p:cNvPicPr/>
              <p:nvPr/>
            </p:nvPicPr>
            <p:blipFill>
              <a:blip r:embed="rId5"/>
              <a:stretch>
                <a:fillRect/>
              </a:stretch>
            </p:blipFill>
            <p:spPr>
              <a:xfrm>
                <a:off x="12038600" y="211610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5EC007E9-BA38-B349-67E6-5A861708913E}"/>
                  </a:ext>
                </a:extLst>
              </p14:cNvPr>
              <p14:cNvContentPartPr/>
              <p14:nvPr/>
            </p14:nvContentPartPr>
            <p14:xfrm>
              <a:off x="11762840" y="541462"/>
              <a:ext cx="360" cy="360"/>
            </p14:xfrm>
          </p:contentPart>
        </mc:Choice>
        <mc:Fallback xmlns="">
          <p:pic>
            <p:nvPicPr>
              <p:cNvPr id="28" name="Ink 27">
                <a:extLst>
                  <a:ext uri="{FF2B5EF4-FFF2-40B4-BE49-F238E27FC236}">
                    <a16:creationId xmlns:a16="http://schemas.microsoft.com/office/drawing/2014/main" id="{5EC007E9-BA38-B349-67E6-5A861708913E}"/>
                  </a:ext>
                </a:extLst>
              </p:cNvPr>
              <p:cNvPicPr/>
              <p:nvPr/>
            </p:nvPicPr>
            <p:blipFill>
              <a:blip r:embed="rId5"/>
              <a:stretch>
                <a:fillRect/>
              </a:stretch>
            </p:blipFill>
            <p:spPr>
              <a:xfrm>
                <a:off x="11756720" y="5353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7BCEB472-E5E4-A86A-6904-E577B0FDF863}"/>
                  </a:ext>
                </a:extLst>
              </p14:cNvPr>
              <p14:cNvContentPartPr/>
              <p14:nvPr/>
            </p14:nvContentPartPr>
            <p14:xfrm>
              <a:off x="3604614" y="3499436"/>
              <a:ext cx="360" cy="360"/>
            </p14:xfrm>
          </p:contentPart>
        </mc:Choice>
        <mc:Fallback xmlns="">
          <p:pic>
            <p:nvPicPr>
              <p:cNvPr id="33" name="Ink 32">
                <a:extLst>
                  <a:ext uri="{FF2B5EF4-FFF2-40B4-BE49-F238E27FC236}">
                    <a16:creationId xmlns:a16="http://schemas.microsoft.com/office/drawing/2014/main" id="{7BCEB472-E5E4-A86A-6904-E577B0FDF863}"/>
                  </a:ext>
                </a:extLst>
              </p:cNvPr>
              <p:cNvPicPr/>
              <p:nvPr/>
            </p:nvPicPr>
            <p:blipFill>
              <a:blip r:embed="rId5"/>
              <a:stretch>
                <a:fillRect/>
              </a:stretch>
            </p:blipFill>
            <p:spPr>
              <a:xfrm>
                <a:off x="3598494" y="349331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4" name="Ink 33">
                <a:extLst>
                  <a:ext uri="{FF2B5EF4-FFF2-40B4-BE49-F238E27FC236}">
                    <a16:creationId xmlns:a16="http://schemas.microsoft.com/office/drawing/2014/main" id="{E957221E-EEF8-4290-6C5F-96A91F82E3C0}"/>
                  </a:ext>
                </a:extLst>
              </p14:cNvPr>
              <p14:cNvContentPartPr/>
              <p14:nvPr/>
            </p14:nvContentPartPr>
            <p14:xfrm>
              <a:off x="3793614" y="3131516"/>
              <a:ext cx="360" cy="360"/>
            </p14:xfrm>
          </p:contentPart>
        </mc:Choice>
        <mc:Fallback xmlns="">
          <p:pic>
            <p:nvPicPr>
              <p:cNvPr id="34" name="Ink 33">
                <a:extLst>
                  <a:ext uri="{FF2B5EF4-FFF2-40B4-BE49-F238E27FC236}">
                    <a16:creationId xmlns:a16="http://schemas.microsoft.com/office/drawing/2014/main" id="{E957221E-EEF8-4290-6C5F-96A91F82E3C0}"/>
                  </a:ext>
                </a:extLst>
              </p:cNvPr>
              <p:cNvPicPr/>
              <p:nvPr/>
            </p:nvPicPr>
            <p:blipFill>
              <a:blip r:embed="rId5"/>
              <a:stretch>
                <a:fillRect/>
              </a:stretch>
            </p:blipFill>
            <p:spPr>
              <a:xfrm>
                <a:off x="3787494" y="312539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6" name="Ink 35">
                <a:extLst>
                  <a:ext uri="{FF2B5EF4-FFF2-40B4-BE49-F238E27FC236}">
                    <a16:creationId xmlns:a16="http://schemas.microsoft.com/office/drawing/2014/main" id="{61B14D45-58B6-7BC9-1A3A-0D811318C224}"/>
                  </a:ext>
                </a:extLst>
              </p14:cNvPr>
              <p14:cNvContentPartPr/>
              <p14:nvPr/>
            </p14:nvContentPartPr>
            <p14:xfrm>
              <a:off x="11456214" y="1796636"/>
              <a:ext cx="360" cy="360"/>
            </p14:xfrm>
          </p:contentPart>
        </mc:Choice>
        <mc:Fallback xmlns="">
          <p:pic>
            <p:nvPicPr>
              <p:cNvPr id="36" name="Ink 35">
                <a:extLst>
                  <a:ext uri="{FF2B5EF4-FFF2-40B4-BE49-F238E27FC236}">
                    <a16:creationId xmlns:a16="http://schemas.microsoft.com/office/drawing/2014/main" id="{61B14D45-58B6-7BC9-1A3A-0D811318C224}"/>
                  </a:ext>
                </a:extLst>
              </p:cNvPr>
              <p:cNvPicPr/>
              <p:nvPr/>
            </p:nvPicPr>
            <p:blipFill>
              <a:blip r:embed="rId5"/>
              <a:stretch>
                <a:fillRect/>
              </a:stretch>
            </p:blipFill>
            <p:spPr>
              <a:xfrm>
                <a:off x="11450094" y="1790516"/>
                <a:ext cx="12600" cy="12600"/>
              </a:xfrm>
              <a:prstGeom prst="rect">
                <a:avLst/>
              </a:prstGeom>
            </p:spPr>
          </p:pic>
        </mc:Fallback>
      </mc:AlternateContent>
      <p:pic>
        <p:nvPicPr>
          <p:cNvPr id="3" name="Picture 2">
            <a:extLst>
              <a:ext uri="{FF2B5EF4-FFF2-40B4-BE49-F238E27FC236}">
                <a16:creationId xmlns:a16="http://schemas.microsoft.com/office/drawing/2014/main" id="{FE102868-F0E1-2056-97F7-0A7A77ED065C}"/>
              </a:ext>
            </a:extLst>
          </p:cNvPr>
          <p:cNvPicPr>
            <a:picLocks noChangeAspect="1"/>
          </p:cNvPicPr>
          <p:nvPr/>
        </p:nvPicPr>
        <p:blipFill>
          <a:blip r:embed="rId17"/>
          <a:stretch>
            <a:fillRect/>
          </a:stretch>
        </p:blipFill>
        <p:spPr>
          <a:xfrm>
            <a:off x="444573" y="1614679"/>
            <a:ext cx="8435948" cy="4745220"/>
          </a:xfrm>
          <a:prstGeom prst="rect">
            <a:avLst/>
          </a:prstGeom>
        </p:spPr>
      </p:pic>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FD122457-FA8C-C595-9E8C-4860A8B0A1A3}"/>
                  </a:ext>
                </a:extLst>
              </p14:cNvPr>
              <p14:cNvContentPartPr/>
              <p14:nvPr/>
            </p14:nvContentPartPr>
            <p14:xfrm>
              <a:off x="1238528" y="2767196"/>
              <a:ext cx="991800" cy="678960"/>
            </p14:xfrm>
          </p:contentPart>
        </mc:Choice>
        <mc:Fallback xmlns="">
          <p:pic>
            <p:nvPicPr>
              <p:cNvPr id="17" name="Ink 16">
                <a:extLst>
                  <a:ext uri="{FF2B5EF4-FFF2-40B4-BE49-F238E27FC236}">
                    <a16:creationId xmlns:a16="http://schemas.microsoft.com/office/drawing/2014/main" id="{FD122457-FA8C-C595-9E8C-4860A8B0A1A3}"/>
                  </a:ext>
                </a:extLst>
              </p:cNvPr>
              <p:cNvPicPr/>
              <p:nvPr/>
            </p:nvPicPr>
            <p:blipFill>
              <a:blip r:embed="rId19"/>
              <a:stretch>
                <a:fillRect/>
              </a:stretch>
            </p:blipFill>
            <p:spPr>
              <a:xfrm>
                <a:off x="1184528" y="2659556"/>
                <a:ext cx="1099440" cy="894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45A404A2-E48B-9684-61D4-D13D48DEDCF1}"/>
                  </a:ext>
                </a:extLst>
              </p14:cNvPr>
              <p14:cNvContentPartPr/>
              <p14:nvPr/>
            </p14:nvContentPartPr>
            <p14:xfrm>
              <a:off x="2016848" y="4478636"/>
              <a:ext cx="3649680" cy="1367280"/>
            </p14:xfrm>
          </p:contentPart>
        </mc:Choice>
        <mc:Fallback xmlns="">
          <p:pic>
            <p:nvPicPr>
              <p:cNvPr id="19" name="Ink 18">
                <a:extLst>
                  <a:ext uri="{FF2B5EF4-FFF2-40B4-BE49-F238E27FC236}">
                    <a16:creationId xmlns:a16="http://schemas.microsoft.com/office/drawing/2014/main" id="{45A404A2-E48B-9684-61D4-D13D48DEDCF1}"/>
                  </a:ext>
                </a:extLst>
              </p:cNvPr>
              <p:cNvPicPr/>
              <p:nvPr/>
            </p:nvPicPr>
            <p:blipFill>
              <a:blip r:embed="rId21"/>
              <a:stretch>
                <a:fillRect/>
              </a:stretch>
            </p:blipFill>
            <p:spPr>
              <a:xfrm>
                <a:off x="1962848" y="4370996"/>
                <a:ext cx="3757320" cy="1582920"/>
              </a:xfrm>
              <a:prstGeom prst="rect">
                <a:avLst/>
              </a:prstGeom>
            </p:spPr>
          </p:pic>
        </mc:Fallback>
      </mc:AlternateContent>
    </p:spTree>
    <p:extLst>
      <p:ext uri="{BB962C8B-B14F-4D97-AF65-F5344CB8AC3E}">
        <p14:creationId xmlns:p14="http://schemas.microsoft.com/office/powerpoint/2010/main" val="1807774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57</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20" name="Rectangle 19">
            <a:extLst>
              <a:ext uri="{FF2B5EF4-FFF2-40B4-BE49-F238E27FC236}">
                <a16:creationId xmlns:a16="http://schemas.microsoft.com/office/drawing/2014/main" id="{AFEA0242-F5FD-2746-B9CB-5C3DDCCC8334}"/>
              </a:ext>
            </a:extLst>
          </p:cNvPr>
          <p:cNvSpPr/>
          <p:nvPr/>
        </p:nvSpPr>
        <p:spPr>
          <a:xfrm>
            <a:off x="0" y="2202924"/>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BAA772-CEE8-A048-A5A7-8B0198C03FF3}"/>
              </a:ext>
            </a:extLst>
          </p:cNvPr>
          <p:cNvSpPr/>
          <p:nvPr/>
        </p:nvSpPr>
        <p:spPr>
          <a:xfrm>
            <a:off x="0" y="9158"/>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6">
            <a:extLst>
              <a:ext uri="{FF2B5EF4-FFF2-40B4-BE49-F238E27FC236}">
                <a16:creationId xmlns:a16="http://schemas.microsoft.com/office/drawing/2014/main" id="{FB77775A-338C-F54D-B8C3-79608C7CB389}"/>
              </a:ext>
            </a:extLst>
          </p:cNvPr>
          <p:cNvSpPr txBox="1">
            <a:spLocks/>
          </p:cNvSpPr>
          <p:nvPr/>
        </p:nvSpPr>
        <p:spPr>
          <a:xfrm>
            <a:off x="444573" y="9158"/>
            <a:ext cx="5638138" cy="1996439"/>
          </a:xfrm>
          <a:prstGeom prst="rect">
            <a:avLst/>
          </a:prstGeom>
        </p:spPr>
        <p:txBody>
          <a:bodyPr vert="horz" lIns="91440" tIns="45720" rIns="91440" bIns="45720" rtlCol="0" anchor="ctr">
            <a:normAutofit/>
          </a:bodyPr>
          <a:lstStyle>
            <a:lvl1pPr marL="0" algn="l" defTabSz="914400" rtl="0" eaLnBrk="1" latinLnBrk="0" hangingPunct="1">
              <a:lnSpc>
                <a:spcPct val="90000"/>
              </a:lnSpc>
              <a:spcBef>
                <a:spcPct val="0"/>
              </a:spcBef>
              <a:buNone/>
              <a:defRPr lang="en-US" sz="3600" b="1" kern="1200" dirty="0">
                <a:solidFill>
                  <a:srgbClr val="FFFFFF"/>
                </a:solidFill>
                <a:latin typeface="Bookman Old Style" panose="02050604050505020204" pitchFamily="18" charset="0"/>
                <a:ea typeface="+mj-ea"/>
                <a:cs typeface="+mj-cs"/>
              </a:defRPr>
            </a:lvl1pPr>
          </a:lstStyle>
          <a:p>
            <a:r>
              <a:rPr lang="en-US" sz="4400" dirty="0"/>
              <a:t>Resources</a:t>
            </a:r>
          </a:p>
        </p:txBody>
      </p:sp>
      <p:sp>
        <p:nvSpPr>
          <p:cNvPr id="23" name="Date Placeholder 14">
            <a:extLst>
              <a:ext uri="{FF2B5EF4-FFF2-40B4-BE49-F238E27FC236}">
                <a16:creationId xmlns:a16="http://schemas.microsoft.com/office/drawing/2014/main" id="{7DFD30FE-DA73-1544-9F4F-90AE9E3EC117}"/>
              </a:ext>
            </a:extLst>
          </p:cNvPr>
          <p:cNvSpPr txBox="1">
            <a:spLocks/>
          </p:cNvSpPr>
          <p:nvPr/>
        </p:nvSpPr>
        <p:spPr>
          <a:xfrm>
            <a:off x="198783" y="6502033"/>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24" name="Slide Number Placeholder 15">
            <a:extLst>
              <a:ext uri="{FF2B5EF4-FFF2-40B4-BE49-F238E27FC236}">
                <a16:creationId xmlns:a16="http://schemas.microsoft.com/office/drawing/2014/main" id="{E61F6045-52DA-2441-BB46-7553E7B9B0AE}"/>
              </a:ext>
            </a:extLst>
          </p:cNvPr>
          <p:cNvSpPr txBox="1">
            <a:spLocks/>
          </p:cNvSpPr>
          <p:nvPr/>
        </p:nvSpPr>
        <p:spPr>
          <a:xfrm>
            <a:off x="9180444" y="6502032"/>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57</a:t>
            </a:fld>
            <a:endParaRPr lang="en-US" dirty="0"/>
          </a:p>
        </p:txBody>
      </p:sp>
      <p:sp>
        <p:nvSpPr>
          <p:cNvPr id="27" name="Content Placeholder 2">
            <a:extLst>
              <a:ext uri="{FF2B5EF4-FFF2-40B4-BE49-F238E27FC236}">
                <a16:creationId xmlns:a16="http://schemas.microsoft.com/office/drawing/2014/main" id="{D6E85CB5-16CD-6247-A22D-E84841832854}"/>
              </a:ext>
            </a:extLst>
          </p:cNvPr>
          <p:cNvSpPr txBox="1">
            <a:spLocks/>
          </p:cNvSpPr>
          <p:nvPr/>
        </p:nvSpPr>
        <p:spPr>
          <a:xfrm>
            <a:off x="839788" y="2514233"/>
            <a:ext cx="5256212"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285750" indent="-285750"/>
            <a:endParaRPr lang="en-US" dirty="0"/>
          </a:p>
          <a:p>
            <a:pPr marL="285750" indent="-285750"/>
            <a:endParaRPr lang="en-US" dirty="0">
              <a:latin typeface="Bookman Old Style" panose="02050604050505020204" pitchFamily="18" charset="0"/>
            </a:endParaRPr>
          </a:p>
          <a:p>
            <a:pPr marL="285750" indent="-285750"/>
            <a:endParaRPr lang="en-US" dirty="0">
              <a:latin typeface="Bookman Old Style" panose="02050604050505020204" pitchFamily="18" charset="0"/>
            </a:endParaRPr>
          </a:p>
        </p:txBody>
      </p:sp>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23057E45-91F1-CD1B-DD14-5E25B9B26BE8}"/>
                  </a:ext>
                </a:extLst>
              </p14:cNvPr>
              <p14:cNvContentPartPr/>
              <p14:nvPr/>
            </p14:nvContentPartPr>
            <p14:xfrm>
              <a:off x="7438880" y="2472142"/>
              <a:ext cx="360" cy="360"/>
            </p14:xfrm>
          </p:contentPart>
        </mc:Choice>
        <mc:Fallback xmlns="">
          <p:pic>
            <p:nvPicPr>
              <p:cNvPr id="14" name="Ink 13">
                <a:extLst>
                  <a:ext uri="{FF2B5EF4-FFF2-40B4-BE49-F238E27FC236}">
                    <a16:creationId xmlns:a16="http://schemas.microsoft.com/office/drawing/2014/main" id="{23057E45-91F1-CD1B-DD14-5E25B9B26BE8}"/>
                  </a:ext>
                </a:extLst>
              </p:cNvPr>
              <p:cNvPicPr/>
              <p:nvPr/>
            </p:nvPicPr>
            <p:blipFill>
              <a:blip r:embed="rId5"/>
              <a:stretch>
                <a:fillRect/>
              </a:stretch>
            </p:blipFill>
            <p:spPr>
              <a:xfrm>
                <a:off x="7432760" y="2466022"/>
                <a:ext cx="12600" cy="12600"/>
              </a:xfrm>
              <a:prstGeom prst="rect">
                <a:avLst/>
              </a:prstGeom>
            </p:spPr>
          </p:pic>
        </mc:Fallback>
      </mc:AlternateContent>
      <p:grpSp>
        <p:nvGrpSpPr>
          <p:cNvPr id="11" name="Group 10">
            <a:extLst>
              <a:ext uri="{FF2B5EF4-FFF2-40B4-BE49-F238E27FC236}">
                <a16:creationId xmlns:a16="http://schemas.microsoft.com/office/drawing/2014/main" id="{893D558B-34E8-CFF5-94BC-AE57EF9BF4E5}"/>
              </a:ext>
            </a:extLst>
          </p:cNvPr>
          <p:cNvGrpSpPr/>
          <p:nvPr/>
        </p:nvGrpSpPr>
        <p:grpSpPr>
          <a:xfrm>
            <a:off x="8489000" y="1794262"/>
            <a:ext cx="360" cy="360"/>
            <a:chOff x="8489000" y="1794262"/>
            <a:chExt cx="360" cy="36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9211C278-8BB7-E07B-6ECE-0890C778A19C}"/>
                    </a:ext>
                  </a:extLst>
                </p14:cNvPr>
                <p14:cNvContentPartPr/>
                <p14:nvPr/>
              </p14:nvContentPartPr>
              <p14:xfrm>
                <a:off x="8489000" y="1794262"/>
                <a:ext cx="360" cy="360"/>
              </p14:xfrm>
            </p:contentPart>
          </mc:Choice>
          <mc:Fallback xmlns="">
            <p:pic>
              <p:nvPicPr>
                <p:cNvPr id="5" name="Ink 4">
                  <a:extLst>
                    <a:ext uri="{FF2B5EF4-FFF2-40B4-BE49-F238E27FC236}">
                      <a16:creationId xmlns:a16="http://schemas.microsoft.com/office/drawing/2014/main" id="{9211C278-8BB7-E07B-6ECE-0890C778A19C}"/>
                    </a:ext>
                  </a:extLst>
                </p:cNvPr>
                <p:cNvPicPr/>
                <p:nvPr/>
              </p:nvPicPr>
              <p:blipFill>
                <a:blip r:embed="rId5"/>
                <a:stretch>
                  <a:fillRect/>
                </a:stretch>
              </p:blipFill>
              <p:spPr>
                <a:xfrm>
                  <a:off x="8482880" y="17881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86722399-F736-827A-6B83-7768EBD2C6AD}"/>
                    </a:ext>
                  </a:extLst>
                </p14:cNvPr>
                <p14:cNvContentPartPr/>
                <p14:nvPr/>
              </p14:nvContentPartPr>
              <p14:xfrm>
                <a:off x="8489000" y="1794262"/>
                <a:ext cx="360" cy="360"/>
              </p14:xfrm>
            </p:contentPart>
          </mc:Choice>
          <mc:Fallback xmlns="">
            <p:pic>
              <p:nvPicPr>
                <p:cNvPr id="6" name="Ink 5">
                  <a:extLst>
                    <a:ext uri="{FF2B5EF4-FFF2-40B4-BE49-F238E27FC236}">
                      <a16:creationId xmlns:a16="http://schemas.microsoft.com/office/drawing/2014/main" id="{86722399-F736-827A-6B83-7768EBD2C6AD}"/>
                    </a:ext>
                  </a:extLst>
                </p:cNvPr>
                <p:cNvPicPr/>
                <p:nvPr/>
              </p:nvPicPr>
              <p:blipFill>
                <a:blip r:embed="rId5"/>
                <a:stretch>
                  <a:fillRect/>
                </a:stretch>
              </p:blipFill>
              <p:spPr>
                <a:xfrm>
                  <a:off x="8482880" y="17881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2DA5394D-196E-AE83-B0A0-69C2CF8144A4}"/>
                    </a:ext>
                  </a:extLst>
                </p14:cNvPr>
                <p14:cNvContentPartPr/>
                <p14:nvPr/>
              </p14:nvContentPartPr>
              <p14:xfrm>
                <a:off x="8489000" y="1794262"/>
                <a:ext cx="360" cy="360"/>
              </p14:xfrm>
            </p:contentPart>
          </mc:Choice>
          <mc:Fallback xmlns="">
            <p:pic>
              <p:nvPicPr>
                <p:cNvPr id="9" name="Ink 8">
                  <a:extLst>
                    <a:ext uri="{FF2B5EF4-FFF2-40B4-BE49-F238E27FC236}">
                      <a16:creationId xmlns:a16="http://schemas.microsoft.com/office/drawing/2014/main" id="{2DA5394D-196E-AE83-B0A0-69C2CF8144A4}"/>
                    </a:ext>
                  </a:extLst>
                </p:cNvPr>
                <p:cNvPicPr/>
                <p:nvPr/>
              </p:nvPicPr>
              <p:blipFill>
                <a:blip r:embed="rId5"/>
                <a:stretch>
                  <a:fillRect/>
                </a:stretch>
              </p:blipFill>
              <p:spPr>
                <a:xfrm>
                  <a:off x="8482880" y="1788142"/>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53A89629-C84B-FD78-D4A8-2C6684C478DE}"/>
                  </a:ext>
                </a:extLst>
              </p14:cNvPr>
              <p14:cNvContentPartPr/>
              <p14:nvPr/>
            </p14:nvContentPartPr>
            <p14:xfrm>
              <a:off x="2946080" y="586462"/>
              <a:ext cx="360" cy="360"/>
            </p14:xfrm>
          </p:contentPart>
        </mc:Choice>
        <mc:Fallback xmlns="">
          <p:pic>
            <p:nvPicPr>
              <p:cNvPr id="12" name="Ink 11">
                <a:extLst>
                  <a:ext uri="{FF2B5EF4-FFF2-40B4-BE49-F238E27FC236}">
                    <a16:creationId xmlns:a16="http://schemas.microsoft.com/office/drawing/2014/main" id="{53A89629-C84B-FD78-D4A8-2C6684C478DE}"/>
                  </a:ext>
                </a:extLst>
              </p:cNvPr>
              <p:cNvPicPr/>
              <p:nvPr/>
            </p:nvPicPr>
            <p:blipFill>
              <a:blip r:embed="rId5"/>
              <a:stretch>
                <a:fillRect/>
              </a:stretch>
            </p:blipFill>
            <p:spPr>
              <a:xfrm>
                <a:off x="2939960" y="5803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F208C8EE-662F-B63E-DFA4-3B763895E12F}"/>
                  </a:ext>
                </a:extLst>
              </p14:cNvPr>
              <p14:cNvContentPartPr/>
              <p14:nvPr/>
            </p14:nvContentPartPr>
            <p14:xfrm>
              <a:off x="4944080" y="2189542"/>
              <a:ext cx="360" cy="360"/>
            </p14:xfrm>
          </p:contentPart>
        </mc:Choice>
        <mc:Fallback xmlns="">
          <p:pic>
            <p:nvPicPr>
              <p:cNvPr id="13" name="Ink 12">
                <a:extLst>
                  <a:ext uri="{FF2B5EF4-FFF2-40B4-BE49-F238E27FC236}">
                    <a16:creationId xmlns:a16="http://schemas.microsoft.com/office/drawing/2014/main" id="{F208C8EE-662F-B63E-DFA4-3B763895E12F}"/>
                  </a:ext>
                </a:extLst>
              </p:cNvPr>
              <p:cNvPicPr/>
              <p:nvPr/>
            </p:nvPicPr>
            <p:blipFill>
              <a:blip r:embed="rId5"/>
              <a:stretch>
                <a:fillRect/>
              </a:stretch>
            </p:blipFill>
            <p:spPr>
              <a:xfrm>
                <a:off x="4937960" y="218342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5" name="Ink 24">
                <a:extLst>
                  <a:ext uri="{FF2B5EF4-FFF2-40B4-BE49-F238E27FC236}">
                    <a16:creationId xmlns:a16="http://schemas.microsoft.com/office/drawing/2014/main" id="{1A904460-ACE3-D1B3-BE3C-008A7FBF1390}"/>
                  </a:ext>
                </a:extLst>
              </p14:cNvPr>
              <p14:cNvContentPartPr/>
              <p14:nvPr/>
            </p14:nvContentPartPr>
            <p14:xfrm>
              <a:off x="12044720" y="2122222"/>
              <a:ext cx="360" cy="360"/>
            </p14:xfrm>
          </p:contentPart>
        </mc:Choice>
        <mc:Fallback xmlns="">
          <p:pic>
            <p:nvPicPr>
              <p:cNvPr id="25" name="Ink 24">
                <a:extLst>
                  <a:ext uri="{FF2B5EF4-FFF2-40B4-BE49-F238E27FC236}">
                    <a16:creationId xmlns:a16="http://schemas.microsoft.com/office/drawing/2014/main" id="{1A904460-ACE3-D1B3-BE3C-008A7FBF1390}"/>
                  </a:ext>
                </a:extLst>
              </p:cNvPr>
              <p:cNvPicPr/>
              <p:nvPr/>
            </p:nvPicPr>
            <p:blipFill>
              <a:blip r:embed="rId5"/>
              <a:stretch>
                <a:fillRect/>
              </a:stretch>
            </p:blipFill>
            <p:spPr>
              <a:xfrm>
                <a:off x="12038600" y="211610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Ink 27">
                <a:extLst>
                  <a:ext uri="{FF2B5EF4-FFF2-40B4-BE49-F238E27FC236}">
                    <a16:creationId xmlns:a16="http://schemas.microsoft.com/office/drawing/2014/main" id="{5EC007E9-BA38-B349-67E6-5A861708913E}"/>
                  </a:ext>
                </a:extLst>
              </p14:cNvPr>
              <p14:cNvContentPartPr/>
              <p14:nvPr/>
            </p14:nvContentPartPr>
            <p14:xfrm>
              <a:off x="11762840" y="541462"/>
              <a:ext cx="360" cy="360"/>
            </p14:xfrm>
          </p:contentPart>
        </mc:Choice>
        <mc:Fallback xmlns="">
          <p:pic>
            <p:nvPicPr>
              <p:cNvPr id="28" name="Ink 27">
                <a:extLst>
                  <a:ext uri="{FF2B5EF4-FFF2-40B4-BE49-F238E27FC236}">
                    <a16:creationId xmlns:a16="http://schemas.microsoft.com/office/drawing/2014/main" id="{5EC007E9-BA38-B349-67E6-5A861708913E}"/>
                  </a:ext>
                </a:extLst>
              </p:cNvPr>
              <p:cNvPicPr/>
              <p:nvPr/>
            </p:nvPicPr>
            <p:blipFill>
              <a:blip r:embed="rId5"/>
              <a:stretch>
                <a:fillRect/>
              </a:stretch>
            </p:blipFill>
            <p:spPr>
              <a:xfrm>
                <a:off x="11756720" y="53534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3" name="Ink 32">
                <a:extLst>
                  <a:ext uri="{FF2B5EF4-FFF2-40B4-BE49-F238E27FC236}">
                    <a16:creationId xmlns:a16="http://schemas.microsoft.com/office/drawing/2014/main" id="{7BCEB472-E5E4-A86A-6904-E577B0FDF863}"/>
                  </a:ext>
                </a:extLst>
              </p14:cNvPr>
              <p14:cNvContentPartPr/>
              <p14:nvPr/>
            </p14:nvContentPartPr>
            <p14:xfrm>
              <a:off x="3604614" y="3499436"/>
              <a:ext cx="360" cy="360"/>
            </p14:xfrm>
          </p:contentPart>
        </mc:Choice>
        <mc:Fallback xmlns="">
          <p:pic>
            <p:nvPicPr>
              <p:cNvPr id="33" name="Ink 32">
                <a:extLst>
                  <a:ext uri="{FF2B5EF4-FFF2-40B4-BE49-F238E27FC236}">
                    <a16:creationId xmlns:a16="http://schemas.microsoft.com/office/drawing/2014/main" id="{7BCEB472-E5E4-A86A-6904-E577B0FDF863}"/>
                  </a:ext>
                </a:extLst>
              </p:cNvPr>
              <p:cNvPicPr/>
              <p:nvPr/>
            </p:nvPicPr>
            <p:blipFill>
              <a:blip r:embed="rId5"/>
              <a:stretch>
                <a:fillRect/>
              </a:stretch>
            </p:blipFill>
            <p:spPr>
              <a:xfrm>
                <a:off x="3598494" y="349331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4" name="Ink 33">
                <a:extLst>
                  <a:ext uri="{FF2B5EF4-FFF2-40B4-BE49-F238E27FC236}">
                    <a16:creationId xmlns:a16="http://schemas.microsoft.com/office/drawing/2014/main" id="{E957221E-EEF8-4290-6C5F-96A91F82E3C0}"/>
                  </a:ext>
                </a:extLst>
              </p14:cNvPr>
              <p14:cNvContentPartPr/>
              <p14:nvPr/>
            </p14:nvContentPartPr>
            <p14:xfrm>
              <a:off x="3793614" y="3131516"/>
              <a:ext cx="360" cy="360"/>
            </p14:xfrm>
          </p:contentPart>
        </mc:Choice>
        <mc:Fallback xmlns="">
          <p:pic>
            <p:nvPicPr>
              <p:cNvPr id="34" name="Ink 33">
                <a:extLst>
                  <a:ext uri="{FF2B5EF4-FFF2-40B4-BE49-F238E27FC236}">
                    <a16:creationId xmlns:a16="http://schemas.microsoft.com/office/drawing/2014/main" id="{E957221E-EEF8-4290-6C5F-96A91F82E3C0}"/>
                  </a:ext>
                </a:extLst>
              </p:cNvPr>
              <p:cNvPicPr/>
              <p:nvPr/>
            </p:nvPicPr>
            <p:blipFill>
              <a:blip r:embed="rId5"/>
              <a:stretch>
                <a:fillRect/>
              </a:stretch>
            </p:blipFill>
            <p:spPr>
              <a:xfrm>
                <a:off x="3787494" y="312539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6" name="Ink 35">
                <a:extLst>
                  <a:ext uri="{FF2B5EF4-FFF2-40B4-BE49-F238E27FC236}">
                    <a16:creationId xmlns:a16="http://schemas.microsoft.com/office/drawing/2014/main" id="{61B14D45-58B6-7BC9-1A3A-0D811318C224}"/>
                  </a:ext>
                </a:extLst>
              </p14:cNvPr>
              <p14:cNvContentPartPr/>
              <p14:nvPr/>
            </p14:nvContentPartPr>
            <p14:xfrm>
              <a:off x="11456214" y="1796636"/>
              <a:ext cx="360" cy="360"/>
            </p14:xfrm>
          </p:contentPart>
        </mc:Choice>
        <mc:Fallback xmlns="">
          <p:pic>
            <p:nvPicPr>
              <p:cNvPr id="36" name="Ink 35">
                <a:extLst>
                  <a:ext uri="{FF2B5EF4-FFF2-40B4-BE49-F238E27FC236}">
                    <a16:creationId xmlns:a16="http://schemas.microsoft.com/office/drawing/2014/main" id="{61B14D45-58B6-7BC9-1A3A-0D811318C224}"/>
                  </a:ext>
                </a:extLst>
              </p:cNvPr>
              <p:cNvPicPr/>
              <p:nvPr/>
            </p:nvPicPr>
            <p:blipFill>
              <a:blip r:embed="rId5"/>
              <a:stretch>
                <a:fillRect/>
              </a:stretch>
            </p:blipFill>
            <p:spPr>
              <a:xfrm>
                <a:off x="11450094" y="1790516"/>
                <a:ext cx="12600" cy="12600"/>
              </a:xfrm>
              <a:prstGeom prst="rect">
                <a:avLst/>
              </a:prstGeom>
            </p:spPr>
          </p:pic>
        </mc:Fallback>
      </mc:AlternateContent>
      <p:pic>
        <p:nvPicPr>
          <p:cNvPr id="30" name="Picture 29">
            <a:extLst>
              <a:ext uri="{FF2B5EF4-FFF2-40B4-BE49-F238E27FC236}">
                <a16:creationId xmlns:a16="http://schemas.microsoft.com/office/drawing/2014/main" id="{D7EC70D8-91C4-E3B5-3052-3313E5C95FD7}"/>
              </a:ext>
            </a:extLst>
          </p:cNvPr>
          <p:cNvPicPr>
            <a:picLocks noChangeAspect="1"/>
          </p:cNvPicPr>
          <p:nvPr/>
        </p:nvPicPr>
        <p:blipFill>
          <a:blip r:embed="rId16"/>
          <a:stretch>
            <a:fillRect/>
          </a:stretch>
        </p:blipFill>
        <p:spPr>
          <a:xfrm>
            <a:off x="609600" y="1540718"/>
            <a:ext cx="8281072" cy="4658103"/>
          </a:xfrm>
          <a:prstGeom prst="rect">
            <a:avLst/>
          </a:prstGeom>
        </p:spPr>
      </p:pic>
      <mc:AlternateContent xmlns:mc="http://schemas.openxmlformats.org/markup-compatibility/2006" xmlns:p14="http://schemas.microsoft.com/office/powerpoint/2010/main">
        <mc:Choice Requires="p14">
          <p:contentPart p14:bwMode="auto" r:id="rId17">
            <p14:nvContentPartPr>
              <p14:cNvPr id="31" name="Ink 30">
                <a:extLst>
                  <a:ext uri="{FF2B5EF4-FFF2-40B4-BE49-F238E27FC236}">
                    <a16:creationId xmlns:a16="http://schemas.microsoft.com/office/drawing/2014/main" id="{3A502BB2-4DBE-D373-8ED0-65E378E9F22E}"/>
                  </a:ext>
                </a:extLst>
              </p14:cNvPr>
              <p14:cNvContentPartPr/>
              <p14:nvPr/>
            </p14:nvContentPartPr>
            <p14:xfrm>
              <a:off x="1544168" y="4003796"/>
              <a:ext cx="1033200" cy="612720"/>
            </p14:xfrm>
          </p:contentPart>
        </mc:Choice>
        <mc:Fallback xmlns="">
          <p:pic>
            <p:nvPicPr>
              <p:cNvPr id="31" name="Ink 30">
                <a:extLst>
                  <a:ext uri="{FF2B5EF4-FFF2-40B4-BE49-F238E27FC236}">
                    <a16:creationId xmlns:a16="http://schemas.microsoft.com/office/drawing/2014/main" id="{3A502BB2-4DBE-D373-8ED0-65E378E9F22E}"/>
                  </a:ext>
                </a:extLst>
              </p:cNvPr>
              <p:cNvPicPr/>
              <p:nvPr/>
            </p:nvPicPr>
            <p:blipFill>
              <a:blip r:embed="rId18"/>
              <a:stretch>
                <a:fillRect/>
              </a:stretch>
            </p:blipFill>
            <p:spPr>
              <a:xfrm>
                <a:off x="1490168" y="3895796"/>
                <a:ext cx="1140840" cy="828360"/>
              </a:xfrm>
              <a:prstGeom prst="rect">
                <a:avLst/>
              </a:prstGeom>
            </p:spPr>
          </p:pic>
        </mc:Fallback>
      </mc:AlternateContent>
    </p:spTree>
    <p:extLst>
      <p:ext uri="{BB962C8B-B14F-4D97-AF65-F5344CB8AC3E}">
        <p14:creationId xmlns:p14="http://schemas.microsoft.com/office/powerpoint/2010/main" val="201185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B82214-1474-9949-AA17-288CEE3F1E32}"/>
              </a:ext>
            </a:extLst>
          </p:cNvPr>
          <p:cNvSpPr>
            <a:spLocks noGrp="1"/>
          </p:cNvSpPr>
          <p:nvPr>
            <p:ph type="title"/>
          </p:nvPr>
        </p:nvSpPr>
        <p:spPr/>
        <p:txBody>
          <a:bodyPr>
            <a:noAutofit/>
          </a:bodyPr>
          <a:lstStyle/>
          <a:p>
            <a:r>
              <a:rPr lang="en-US" sz="4500" dirty="0">
                <a:latin typeface="Bookman Old Style"/>
              </a:rPr>
              <a:t>THANK YOU</a:t>
            </a:r>
            <a:br>
              <a:rPr lang="en-US" sz="4500" dirty="0">
                <a:latin typeface="Bookman Old Style"/>
              </a:rPr>
            </a:br>
            <a:br>
              <a:rPr lang="en-US" sz="4500" dirty="0">
                <a:latin typeface="Bookman Old Style"/>
              </a:rPr>
            </a:br>
            <a:r>
              <a:rPr lang="en-US" sz="4500" dirty="0">
                <a:latin typeface="Bookman Old Style"/>
              </a:rPr>
              <a:t>www.SouthMetroFoundation.org</a:t>
            </a:r>
            <a:br>
              <a:rPr lang="en-US" sz="4500" dirty="0">
                <a:latin typeface="Bookman Old Style"/>
              </a:rPr>
            </a:br>
            <a:br>
              <a:rPr lang="en-US" sz="4500" dirty="0">
                <a:latin typeface="Bookman Old Style"/>
              </a:rPr>
            </a:br>
            <a:r>
              <a:rPr lang="en-US" sz="4500" dirty="0">
                <a:latin typeface="Bookman Old Style"/>
              </a:rPr>
              <a:t>www.SouthMetroCRR.org</a:t>
            </a:r>
            <a:endParaRPr lang="en-US" sz="4500" dirty="0"/>
          </a:p>
        </p:txBody>
      </p:sp>
      <p:pic>
        <p:nvPicPr>
          <p:cNvPr id="2" name="Picture 1">
            <a:extLst>
              <a:ext uri="{FF2B5EF4-FFF2-40B4-BE49-F238E27FC236}">
                <a16:creationId xmlns:a16="http://schemas.microsoft.com/office/drawing/2014/main" id="{9E5CC31F-3F58-44D2-A6FE-77EC9CC3415E}"/>
              </a:ext>
            </a:extLst>
          </p:cNvPr>
          <p:cNvPicPr>
            <a:picLocks noChangeAspect="1"/>
          </p:cNvPicPr>
          <p:nvPr/>
        </p:nvPicPr>
        <p:blipFill>
          <a:blip r:embed="rId3"/>
          <a:stretch>
            <a:fillRect/>
          </a:stretch>
        </p:blipFill>
        <p:spPr>
          <a:xfrm>
            <a:off x="285013" y="4662778"/>
            <a:ext cx="1670449" cy="1633870"/>
          </a:xfrm>
          <a:prstGeom prst="rect">
            <a:avLst/>
          </a:prstGeom>
        </p:spPr>
      </p:pic>
    </p:spTree>
    <p:extLst>
      <p:ext uri="{BB962C8B-B14F-4D97-AF65-F5344CB8AC3E}">
        <p14:creationId xmlns:p14="http://schemas.microsoft.com/office/powerpoint/2010/main" val="1909897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A735F8D-98A0-B642-9B29-1E138D853925}"/>
              </a:ext>
            </a:extLst>
          </p:cNvPr>
          <p:cNvSpPr/>
          <p:nvPr/>
        </p:nvSpPr>
        <p:spPr>
          <a:xfrm>
            <a:off x="0" y="2193766"/>
            <a:ext cx="720852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B4F9843-0494-464C-987F-974A529FBEEC}"/>
              </a:ext>
            </a:extLst>
          </p:cNvPr>
          <p:cNvSpPr/>
          <p:nvPr/>
        </p:nvSpPr>
        <p:spPr>
          <a:xfrm>
            <a:off x="0" y="0"/>
            <a:ext cx="7208520" cy="2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81860AB-74F2-1040-AD23-BCD8D8A6C6DC}"/>
              </a:ext>
            </a:extLst>
          </p:cNvPr>
          <p:cNvSpPr>
            <a:spLocks noGrp="1"/>
          </p:cNvSpPr>
          <p:nvPr>
            <p:ph type="title"/>
          </p:nvPr>
        </p:nvSpPr>
        <p:spPr>
          <a:xfrm>
            <a:off x="444573" y="0"/>
            <a:ext cx="5638138" cy="1996439"/>
          </a:xfrm>
        </p:spPr>
        <p:txBody>
          <a:bodyPr>
            <a:normAutofit/>
          </a:bodyPr>
          <a:lstStyle/>
          <a:p>
            <a:r>
              <a:rPr lang="en-US" sz="4400" dirty="0"/>
              <a:t>Falls Are Serious </a:t>
            </a:r>
            <a:br>
              <a:rPr lang="en-US" sz="4400" dirty="0"/>
            </a:br>
            <a:r>
              <a:rPr lang="en-US" sz="4400" dirty="0"/>
              <a:t>and Costly</a:t>
            </a:r>
          </a:p>
        </p:txBody>
      </p:sp>
      <p:sp>
        <p:nvSpPr>
          <p:cNvPr id="15" name="Date Placeholder 14">
            <a:extLst>
              <a:ext uri="{FF2B5EF4-FFF2-40B4-BE49-F238E27FC236}">
                <a16:creationId xmlns:a16="http://schemas.microsoft.com/office/drawing/2014/main" id="{606E7414-92EE-EA4D-912C-6AC1050E48C9}"/>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16" name="Slide Number Placeholder 15">
            <a:extLst>
              <a:ext uri="{FF2B5EF4-FFF2-40B4-BE49-F238E27FC236}">
                <a16:creationId xmlns:a16="http://schemas.microsoft.com/office/drawing/2014/main" id="{4474CFA7-8C9C-C643-BF50-533113A65915}"/>
              </a:ext>
            </a:extLst>
          </p:cNvPr>
          <p:cNvSpPr>
            <a:spLocks noGrp="1"/>
          </p:cNvSpPr>
          <p:nvPr>
            <p:ph type="sldNum" sz="quarter" idx="11"/>
          </p:nvPr>
        </p:nvSpPr>
        <p:spPr/>
        <p:txBody>
          <a:bodyPr/>
          <a:lstStyle/>
          <a:p>
            <a:fld id="{37B4140B-C840-984B-AE95-429F0F12176B}" type="slidenum">
              <a:rPr lang="en-US" smtClean="0"/>
              <a:pPr/>
              <a:t>6</a:t>
            </a:fld>
            <a:endParaRPr lang="en-US" dirty="0"/>
          </a:p>
        </p:txBody>
      </p:sp>
      <p:pic>
        <p:nvPicPr>
          <p:cNvPr id="13" name="Picture 12" descr="Diagram&#10;&#10;Description automatically generated">
            <a:extLst>
              <a:ext uri="{FF2B5EF4-FFF2-40B4-BE49-F238E27FC236}">
                <a16:creationId xmlns:a16="http://schemas.microsoft.com/office/drawing/2014/main" id="{3386B547-186C-A540-BD4D-79C3A8529E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pic>
        <p:nvPicPr>
          <p:cNvPr id="8" name="Content Placeholder 6">
            <a:extLst>
              <a:ext uri="{FF2B5EF4-FFF2-40B4-BE49-F238E27FC236}">
                <a16:creationId xmlns:a16="http://schemas.microsoft.com/office/drawing/2014/main" id="{C6D78B8D-79E5-1543-AF49-47B50FAD2FD0}"/>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bg1"/>
          </a:solidFill>
        </p:spPr>
      </p:pic>
      <p:sp>
        <p:nvSpPr>
          <p:cNvPr id="3" name="Content Placeholder 2">
            <a:extLst>
              <a:ext uri="{FF2B5EF4-FFF2-40B4-BE49-F238E27FC236}">
                <a16:creationId xmlns:a16="http://schemas.microsoft.com/office/drawing/2014/main" id="{181D15E7-3AFD-8748-A944-42F27B0D2610}"/>
              </a:ext>
            </a:extLst>
          </p:cNvPr>
          <p:cNvSpPr>
            <a:spLocks noGrp="1"/>
          </p:cNvSpPr>
          <p:nvPr>
            <p:ph sz="half" idx="2"/>
          </p:nvPr>
        </p:nvSpPr>
        <p:spPr/>
        <p:txBody>
          <a:bodyPr>
            <a:normAutofit lnSpcReduction="10000"/>
          </a:bodyPr>
          <a:lstStyle/>
          <a:p>
            <a:pPr marL="285750" indent="-285750"/>
            <a:r>
              <a:rPr lang="en-US" dirty="0">
                <a:latin typeface="Bookman Old Style" panose="02050604050505020204" pitchFamily="18" charset="0"/>
              </a:rPr>
              <a:t>One out of five falls causes a serious injury such as </a:t>
            </a:r>
            <a:br>
              <a:rPr lang="en-US" dirty="0">
                <a:latin typeface="Bookman Old Style" panose="02050604050505020204" pitchFamily="18" charset="0"/>
              </a:rPr>
            </a:br>
            <a:r>
              <a:rPr lang="en-US" dirty="0">
                <a:latin typeface="Bookman Old Style" panose="02050604050505020204" pitchFamily="18" charset="0"/>
              </a:rPr>
              <a:t>a broken bone or </a:t>
            </a:r>
            <a:br>
              <a:rPr lang="en-US" dirty="0">
                <a:latin typeface="Bookman Old Style" panose="02050604050505020204" pitchFamily="18" charset="0"/>
              </a:rPr>
            </a:br>
            <a:r>
              <a:rPr lang="en-US" dirty="0">
                <a:latin typeface="Bookman Old Style" panose="02050604050505020204" pitchFamily="18" charset="0"/>
              </a:rPr>
              <a:t>head injury</a:t>
            </a:r>
          </a:p>
          <a:p>
            <a:pPr marL="285750" indent="-285750"/>
            <a:r>
              <a:rPr lang="en-US" dirty="0">
                <a:latin typeface="Bookman Old Style" panose="02050604050505020204" pitchFamily="18" charset="0"/>
              </a:rPr>
              <a:t>Fear of falling increases fall risk </a:t>
            </a:r>
          </a:p>
          <a:p>
            <a:pPr marL="285750" indent="-285750"/>
            <a:r>
              <a:rPr lang="en-US" dirty="0">
                <a:latin typeface="Bookman Old Style" panose="02050604050505020204" pitchFamily="18" charset="0"/>
              </a:rPr>
              <a:t>In 2015, the total medical costs for falls totaled more than $50 billion</a:t>
            </a:r>
          </a:p>
          <a:p>
            <a:endParaRPr lang="en-US" dirty="0"/>
          </a:p>
          <a:p>
            <a:endParaRPr lang="en-US" dirty="0"/>
          </a:p>
          <a:p>
            <a:endParaRPr lang="en-US" dirty="0"/>
          </a:p>
          <a:p>
            <a:endParaRPr lang="en-US" dirty="0"/>
          </a:p>
        </p:txBody>
      </p:sp>
      <p:grpSp>
        <p:nvGrpSpPr>
          <p:cNvPr id="19" name="Group 18">
            <a:extLst>
              <a:ext uri="{FF2B5EF4-FFF2-40B4-BE49-F238E27FC236}">
                <a16:creationId xmlns:a16="http://schemas.microsoft.com/office/drawing/2014/main" id="{8193EA79-8ED1-084B-9DF9-DFEB3013EFE6}"/>
              </a:ext>
            </a:extLst>
          </p:cNvPr>
          <p:cNvGrpSpPr/>
          <p:nvPr/>
        </p:nvGrpSpPr>
        <p:grpSpPr>
          <a:xfrm>
            <a:off x="8946178" y="4960991"/>
            <a:ext cx="2885621" cy="1261274"/>
            <a:chOff x="8429786" y="4806788"/>
            <a:chExt cx="3329166" cy="1455143"/>
          </a:xfrm>
        </p:grpSpPr>
        <p:pic>
          <p:nvPicPr>
            <p:cNvPr id="20" name="Picture 19" descr="Diagram&#10;&#10;Description automatically generated">
              <a:extLst>
                <a:ext uri="{FF2B5EF4-FFF2-40B4-BE49-F238E27FC236}">
                  <a16:creationId xmlns:a16="http://schemas.microsoft.com/office/drawing/2014/main" id="{C30CB16D-43A3-2744-A301-0D2C131EBB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1" name="Picture 20" descr="Logo, company name&#10;&#10;Description automatically generated">
              <a:extLst>
                <a:ext uri="{FF2B5EF4-FFF2-40B4-BE49-F238E27FC236}">
                  <a16:creationId xmlns:a16="http://schemas.microsoft.com/office/drawing/2014/main" id="{BBEDF090-5356-4944-9AAE-FE0AAD14D4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9968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p:txBody>
          <a:bodyPr>
            <a:normAutofit/>
          </a:bodyPr>
          <a:lstStyle/>
          <a:p>
            <a:r>
              <a:rPr lang="en-US" dirty="0">
                <a:cs typeface="Sanskrit Text" panose="02020503050405020304" pitchFamily="18" charset="0"/>
              </a:rPr>
              <a:t>Falling is an inevitable part of aging</a:t>
            </a:r>
            <a:endParaRPr lang="en-US" dirty="0"/>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7</a:t>
            </a:fld>
            <a:endParaRPr lang="en-US" dirty="0"/>
          </a:p>
        </p:txBody>
      </p:sp>
      <p:pic>
        <p:nvPicPr>
          <p:cNvPr id="10" name="Picture 9" descr="Diagram&#10;&#10;Description automatically generated">
            <a:extLst>
              <a:ext uri="{FF2B5EF4-FFF2-40B4-BE49-F238E27FC236}">
                <a16:creationId xmlns:a16="http://schemas.microsoft.com/office/drawing/2014/main" id="{D812A53A-3D5E-5549-B07C-E5C5D32A2E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9329" y="4960991"/>
            <a:ext cx="1665926" cy="1636294"/>
          </a:xfrm>
          <a:prstGeom prst="ellipse">
            <a:avLst/>
          </a:prstGeom>
        </p:spPr>
      </p:pic>
      <p:sp>
        <p:nvSpPr>
          <p:cNvPr id="3" name="TextBox 2">
            <a:extLst>
              <a:ext uri="{FF2B5EF4-FFF2-40B4-BE49-F238E27FC236}">
                <a16:creationId xmlns:a16="http://schemas.microsoft.com/office/drawing/2014/main" id="{72763F26-09A0-D848-ADF8-86E8611C5E0C}"/>
              </a:ext>
            </a:extLst>
          </p:cNvPr>
          <p:cNvSpPr txBox="1"/>
          <p:nvPr/>
        </p:nvSpPr>
        <p:spPr>
          <a:xfrm>
            <a:off x="3924009" y="1536174"/>
            <a:ext cx="3217547" cy="4708981"/>
          </a:xfrm>
          <a:prstGeom prst="rect">
            <a:avLst/>
          </a:prstGeom>
          <a:noFill/>
        </p:spPr>
        <p:txBody>
          <a:bodyPr wrap="none" rtlCol="0">
            <a:spAutoFit/>
          </a:bodyPr>
          <a:lstStyle/>
          <a:p>
            <a:pPr marL="742950" indent="-742950">
              <a:lnSpc>
                <a:spcPct val="200000"/>
              </a:lnSpc>
              <a:buAutoNum type="alphaUcPeriod"/>
            </a:pPr>
            <a:r>
              <a:rPr lang="en-US" sz="6000" dirty="0">
                <a:solidFill>
                  <a:schemeClr val="tx2">
                    <a:lumMod val="75000"/>
                  </a:schemeClr>
                </a:solidFill>
                <a:latin typeface="Bookman Old Style" panose="02050604050505020204" pitchFamily="18" charset="0"/>
                <a:cs typeface="Sanskrit Text" panose="02020503050405020304" pitchFamily="18" charset="0"/>
              </a:rPr>
              <a:t>True </a:t>
            </a:r>
            <a:endParaRPr lang="en-US" sz="6000" dirty="0">
              <a:latin typeface="Bookman Old Style" panose="02050604050505020204" pitchFamily="18" charset="0"/>
              <a:cs typeface="Sanskrit Text" panose="02020503050405020304" pitchFamily="18" charset="0"/>
            </a:endParaRPr>
          </a:p>
          <a:p>
            <a:pPr marL="742950" indent="-742950">
              <a:lnSpc>
                <a:spcPct val="200000"/>
              </a:lnSpc>
              <a:buAutoNum type="alphaUcPeriod"/>
            </a:pPr>
            <a:r>
              <a:rPr lang="en-US" sz="6000" dirty="0">
                <a:solidFill>
                  <a:schemeClr val="tx2">
                    <a:lumMod val="75000"/>
                  </a:schemeClr>
                </a:solidFill>
                <a:latin typeface="Bookman Old Style" panose="02050604050505020204" pitchFamily="18" charset="0"/>
                <a:cs typeface="Sanskrit Text" panose="02020503050405020304" pitchFamily="18" charset="0"/>
              </a:rPr>
              <a:t>False </a:t>
            </a:r>
          </a:p>
          <a:p>
            <a:endParaRPr lang="en-US" sz="6000" dirty="0">
              <a:latin typeface="Bookman Old Style" panose="02050604050505020204" pitchFamily="18" charset="0"/>
            </a:endParaRPr>
          </a:p>
        </p:txBody>
      </p:sp>
      <p:sp>
        <p:nvSpPr>
          <p:cNvPr id="9" name="Rectangle 8">
            <a:extLst>
              <a:ext uri="{FF2B5EF4-FFF2-40B4-BE49-F238E27FC236}">
                <a16:creationId xmlns:a16="http://schemas.microsoft.com/office/drawing/2014/main" id="{F1F77BF1-03EC-FB4F-B353-4238E8545B3E}"/>
              </a:ext>
            </a:extLst>
          </p:cNvPr>
          <p:cNvSpPr/>
          <p:nvPr/>
        </p:nvSpPr>
        <p:spPr>
          <a:xfrm>
            <a:off x="2931321" y="3637170"/>
            <a:ext cx="5774267" cy="2035498"/>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41300"/>
            <a:endParaRPr lang="en-US" sz="2400" dirty="0"/>
          </a:p>
        </p:txBody>
      </p:sp>
    </p:spTree>
    <p:extLst>
      <p:ext uri="{BB962C8B-B14F-4D97-AF65-F5344CB8AC3E}">
        <p14:creationId xmlns:p14="http://schemas.microsoft.com/office/powerpoint/2010/main" val="359282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2C4D-132A-3442-91FB-4CFAC8A7A542}"/>
              </a:ext>
            </a:extLst>
          </p:cNvPr>
          <p:cNvSpPr>
            <a:spLocks noGrp="1"/>
          </p:cNvSpPr>
          <p:nvPr>
            <p:ph type="title"/>
          </p:nvPr>
        </p:nvSpPr>
        <p:spPr>
          <a:xfrm>
            <a:off x="198783" y="76890"/>
            <a:ext cx="6973913" cy="1043940"/>
          </a:xfrm>
        </p:spPr>
        <p:txBody>
          <a:bodyPr>
            <a:normAutofit fontScale="90000"/>
          </a:bodyPr>
          <a:lstStyle/>
          <a:p>
            <a:r>
              <a:rPr lang="en-US" dirty="0"/>
              <a:t>What can reduce my fall risk?</a:t>
            </a:r>
          </a:p>
        </p:txBody>
      </p:sp>
      <p:sp>
        <p:nvSpPr>
          <p:cNvPr id="7" name="Date Placeholder 6">
            <a:extLst>
              <a:ext uri="{FF2B5EF4-FFF2-40B4-BE49-F238E27FC236}">
                <a16:creationId xmlns:a16="http://schemas.microsoft.com/office/drawing/2014/main" id="{97E1B70A-4759-F948-B6F2-17D5F56A7622}"/>
              </a:ext>
            </a:extLst>
          </p:cNvPr>
          <p:cNvSpPr>
            <a:spLocks noGrp="1"/>
          </p:cNvSpPr>
          <p:nvPr>
            <p:ph type="dt" sz="half" idx="10"/>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11"/>
          </p:nvPr>
        </p:nvSpPr>
        <p:spPr/>
        <p:txBody>
          <a:bodyPr/>
          <a:lstStyle/>
          <a:p>
            <a:fld id="{37B4140B-C840-984B-AE95-429F0F12176B}" type="slidenum">
              <a:rPr lang="en-US" smtClean="0"/>
              <a:pPr/>
              <a:t>8</a:t>
            </a:fld>
            <a:endParaRPr lang="en-US" dirty="0"/>
          </a:p>
        </p:txBody>
      </p:sp>
      <p:sp>
        <p:nvSpPr>
          <p:cNvPr id="11" name="Date Placeholder 6">
            <a:extLst>
              <a:ext uri="{FF2B5EF4-FFF2-40B4-BE49-F238E27FC236}">
                <a16:creationId xmlns:a16="http://schemas.microsoft.com/office/drawing/2014/main" id="{1D0EAB99-5EB6-2646-A265-81C713A8696D}"/>
              </a:ext>
            </a:extLst>
          </p:cNvPr>
          <p:cNvSpPr txBox="1">
            <a:spLocks/>
          </p:cNvSpPr>
          <p:nvPr/>
        </p:nvSpPr>
        <p:spPr>
          <a:xfrm>
            <a:off x="198783" y="6492875"/>
            <a:ext cx="5334000" cy="288235"/>
          </a:xfrm>
          <a:prstGeom prst="rect">
            <a:avLst/>
          </a:prstGeom>
        </p:spPr>
        <p:txBody>
          <a:bodyPr/>
          <a:lstStyle>
            <a:defPPr>
              <a:defRPr lang="en-US"/>
            </a:defPPr>
            <a:lvl1pPr marL="0" algn="l" defTabSz="914400" rtl="0" eaLnBrk="1" latinLnBrk="0" hangingPunct="1">
              <a:defRPr lang="en-US" sz="1000" kern="1200" smtClean="0">
                <a:solidFill>
                  <a:schemeClr val="tx1">
                    <a:lumMod val="50000"/>
                    <a:lumOff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US"/>
              <a:t>© South Metro Fire Rescue. All rights reserved.</a:t>
            </a:r>
            <a:endParaRPr lang="en-US" dirty="0"/>
          </a:p>
        </p:txBody>
      </p:sp>
      <p:sp>
        <p:nvSpPr>
          <p:cNvPr id="12" name="Slide Number Placeholder 7">
            <a:extLst>
              <a:ext uri="{FF2B5EF4-FFF2-40B4-BE49-F238E27FC236}">
                <a16:creationId xmlns:a16="http://schemas.microsoft.com/office/drawing/2014/main" id="{EABF9A26-9F0E-D647-AA4B-BE957546BF3C}"/>
              </a:ext>
            </a:extLst>
          </p:cNvPr>
          <p:cNvSpPr txBox="1">
            <a:spLocks/>
          </p:cNvSpPr>
          <p:nvPr/>
        </p:nvSpPr>
        <p:spPr>
          <a:xfrm>
            <a:off x="9180444" y="6492874"/>
            <a:ext cx="2812773" cy="288235"/>
          </a:xfrm>
          <a:prstGeom prst="rect">
            <a:avLst/>
          </a:prstGeom>
        </p:spPr>
        <p:txBody>
          <a:bodyPr/>
          <a:lstStyle>
            <a:defPPr>
              <a:defRPr lang="en-US"/>
            </a:defPPr>
            <a:lvl1pPr marL="0" algn="r" defTabSz="914400" rtl="0" eaLnBrk="1" latinLnBrk="0" hangingPunct="1">
              <a:defRPr sz="1000" b="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B4140B-C840-984B-AE95-429F0F12176B}" type="slidenum">
              <a:rPr lang="en-US" smtClean="0"/>
              <a:pPr/>
              <a:t>8</a:t>
            </a:fld>
            <a:endParaRPr lang="en-US" dirty="0"/>
          </a:p>
        </p:txBody>
      </p:sp>
      <p:pic>
        <p:nvPicPr>
          <p:cNvPr id="15" name="Picture 14">
            <a:extLst>
              <a:ext uri="{FF2B5EF4-FFF2-40B4-BE49-F238E27FC236}">
                <a16:creationId xmlns:a16="http://schemas.microsoft.com/office/drawing/2014/main" id="{712EFE72-B518-B442-85A1-21C8D28BEA9E}"/>
              </a:ext>
            </a:extLst>
          </p:cNvPr>
          <p:cNvPicPr>
            <a:picLocks noChangeAspect="1"/>
          </p:cNvPicPr>
          <p:nvPr/>
        </p:nvPicPr>
        <p:blipFill>
          <a:blip r:embed="rId3"/>
          <a:srcRect/>
          <a:stretch/>
        </p:blipFill>
        <p:spPr>
          <a:xfrm>
            <a:off x="6807200" y="267860"/>
            <a:ext cx="5387719" cy="3588220"/>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ln w="57150">
            <a:solidFill>
              <a:schemeClr val="bg1"/>
            </a:solidFill>
          </a:ln>
        </p:spPr>
      </p:pic>
      <p:sp>
        <p:nvSpPr>
          <p:cNvPr id="17" name="Content Placeholder 64">
            <a:extLst>
              <a:ext uri="{FF2B5EF4-FFF2-40B4-BE49-F238E27FC236}">
                <a16:creationId xmlns:a16="http://schemas.microsoft.com/office/drawing/2014/main" id="{1A68664F-4E97-634F-80FD-EFAB5F6729F8}"/>
              </a:ext>
            </a:extLst>
          </p:cNvPr>
          <p:cNvSpPr txBox="1">
            <a:spLocks/>
          </p:cNvSpPr>
          <p:nvPr/>
        </p:nvSpPr>
        <p:spPr>
          <a:xfrm>
            <a:off x="360201" y="1478364"/>
            <a:ext cx="6209932" cy="47512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tx2">
                    <a:lumMod val="50000"/>
                  </a:schemeClr>
                </a:solidFill>
                <a:latin typeface="Bookman Old Style" panose="02050604050505020204" pitchFamily="18" charset="0"/>
              </a:rPr>
              <a:t>Vision checks</a:t>
            </a:r>
          </a:p>
          <a:p>
            <a:r>
              <a:rPr lang="en-US" sz="3200" dirty="0">
                <a:solidFill>
                  <a:schemeClr val="tx2">
                    <a:lumMod val="50000"/>
                  </a:schemeClr>
                </a:solidFill>
                <a:latin typeface="Bookman Old Style" panose="02050604050505020204" pitchFamily="18" charset="0"/>
              </a:rPr>
              <a:t>Dizziness awareness</a:t>
            </a:r>
          </a:p>
          <a:p>
            <a:pPr lvl="1"/>
            <a:r>
              <a:rPr lang="en-US" sz="2800" dirty="0">
                <a:solidFill>
                  <a:schemeClr val="tx2">
                    <a:lumMod val="50000"/>
                  </a:schemeClr>
                </a:solidFill>
                <a:latin typeface="Bookman Old Style" panose="02050604050505020204" pitchFamily="18" charset="0"/>
              </a:rPr>
              <a:t>Medication</a:t>
            </a:r>
          </a:p>
          <a:p>
            <a:pPr lvl="1"/>
            <a:r>
              <a:rPr lang="en-US" sz="2800" dirty="0">
                <a:solidFill>
                  <a:schemeClr val="tx2">
                    <a:lumMod val="50000"/>
                  </a:schemeClr>
                </a:solidFill>
                <a:latin typeface="Bookman Old Style" panose="02050604050505020204" pitchFamily="18" charset="0"/>
              </a:rPr>
              <a:t>Vestibular (inner ear)</a:t>
            </a:r>
          </a:p>
          <a:p>
            <a:pPr lvl="1"/>
            <a:r>
              <a:rPr lang="en-US" sz="2800" dirty="0">
                <a:solidFill>
                  <a:schemeClr val="tx2">
                    <a:lumMod val="50000"/>
                  </a:schemeClr>
                </a:solidFill>
                <a:latin typeface="Bookman Old Style" panose="02050604050505020204" pitchFamily="18" charset="0"/>
              </a:rPr>
              <a:t>Dehydration</a:t>
            </a:r>
          </a:p>
          <a:p>
            <a:r>
              <a:rPr lang="en-US" sz="3200" dirty="0">
                <a:solidFill>
                  <a:schemeClr val="tx2">
                    <a:lumMod val="50000"/>
                  </a:schemeClr>
                </a:solidFill>
                <a:latin typeface="Bookman Old Style" panose="02050604050505020204" pitchFamily="18" charset="0"/>
              </a:rPr>
              <a:t>Balance awareness/exercise</a:t>
            </a:r>
          </a:p>
          <a:p>
            <a:r>
              <a:rPr lang="en-US" sz="3200" dirty="0">
                <a:solidFill>
                  <a:schemeClr val="tx2">
                    <a:lumMod val="50000"/>
                  </a:schemeClr>
                </a:solidFill>
                <a:latin typeface="Bookman Old Style" panose="02050604050505020204" pitchFamily="18" charset="0"/>
              </a:rPr>
              <a:t>Strengthening</a:t>
            </a:r>
          </a:p>
          <a:p>
            <a:r>
              <a:rPr lang="en-US" sz="3200" dirty="0">
                <a:solidFill>
                  <a:schemeClr val="tx2">
                    <a:lumMod val="50000"/>
                  </a:schemeClr>
                </a:solidFill>
                <a:latin typeface="Bookman Old Style" panose="02050604050505020204" pitchFamily="18" charset="0"/>
              </a:rPr>
              <a:t>Good Judgment</a:t>
            </a:r>
          </a:p>
          <a:p>
            <a:pPr lvl="1"/>
            <a:r>
              <a:rPr lang="en-US" sz="2800" dirty="0">
                <a:solidFill>
                  <a:schemeClr val="tx2">
                    <a:lumMod val="50000"/>
                  </a:schemeClr>
                </a:solidFill>
                <a:latin typeface="Bookman Old Style" panose="02050604050505020204" pitchFamily="18" charset="0"/>
              </a:rPr>
              <a:t>Home modifications</a:t>
            </a:r>
          </a:p>
          <a:p>
            <a:pPr marL="0" indent="0">
              <a:buNone/>
            </a:pPr>
            <a:endParaRPr lang="en-US" sz="3200" dirty="0">
              <a:solidFill>
                <a:schemeClr val="tx2">
                  <a:lumMod val="50000"/>
                </a:schemeClr>
              </a:solidFill>
              <a:latin typeface="Bookman Old Style" panose="02050604050505020204" pitchFamily="18" charset="0"/>
            </a:endParaRPr>
          </a:p>
          <a:p>
            <a:pPr marL="0" indent="0">
              <a:buNone/>
            </a:pPr>
            <a:endParaRPr lang="en-US" sz="3200" dirty="0">
              <a:solidFill>
                <a:schemeClr val="tx2">
                  <a:lumMod val="50000"/>
                </a:schemeClr>
              </a:solidFill>
              <a:latin typeface="Bookman Old Style" panose="02050604050505020204" pitchFamily="18" charset="0"/>
            </a:endParaRPr>
          </a:p>
        </p:txBody>
      </p:sp>
      <p:grpSp>
        <p:nvGrpSpPr>
          <p:cNvPr id="22" name="Group 21">
            <a:extLst>
              <a:ext uri="{FF2B5EF4-FFF2-40B4-BE49-F238E27FC236}">
                <a16:creationId xmlns:a16="http://schemas.microsoft.com/office/drawing/2014/main" id="{103F7BFD-E8F9-2E4E-9463-79EBDC6E200F}"/>
              </a:ext>
            </a:extLst>
          </p:cNvPr>
          <p:cNvGrpSpPr/>
          <p:nvPr/>
        </p:nvGrpSpPr>
        <p:grpSpPr>
          <a:xfrm>
            <a:off x="8946178" y="4960991"/>
            <a:ext cx="2885621" cy="1261274"/>
            <a:chOff x="8429786" y="4806788"/>
            <a:chExt cx="3329166" cy="1455143"/>
          </a:xfrm>
        </p:grpSpPr>
        <p:pic>
          <p:nvPicPr>
            <p:cNvPr id="23" name="Picture 22" descr="Diagram&#10;&#10;Description automatically generated">
              <a:extLst>
                <a:ext uri="{FF2B5EF4-FFF2-40B4-BE49-F238E27FC236}">
                  <a16:creationId xmlns:a16="http://schemas.microsoft.com/office/drawing/2014/main" id="{3A93359D-F0D7-0A49-AB33-D06D3AB80B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86216" y="4806788"/>
              <a:ext cx="1472736" cy="1446540"/>
            </a:xfrm>
            <a:prstGeom prst="ellipse">
              <a:avLst/>
            </a:prstGeom>
          </p:spPr>
        </p:pic>
        <p:pic>
          <p:nvPicPr>
            <p:cNvPr id="24" name="Picture 23" descr="Logo, company name&#10;&#10;Description automatically generated">
              <a:extLst>
                <a:ext uri="{FF2B5EF4-FFF2-40B4-BE49-F238E27FC236}">
                  <a16:creationId xmlns:a16="http://schemas.microsoft.com/office/drawing/2014/main" id="{4794CAA8-2337-5D45-B292-CBC85E6152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9786" y="4812135"/>
              <a:ext cx="1462798" cy="1449796"/>
            </a:xfrm>
            <a:prstGeom prst="rect">
              <a:avLst/>
            </a:prstGeom>
          </p:spPr>
        </p:pic>
      </p:grpSp>
    </p:spTree>
    <p:extLst>
      <p:ext uri="{BB962C8B-B14F-4D97-AF65-F5344CB8AC3E}">
        <p14:creationId xmlns:p14="http://schemas.microsoft.com/office/powerpoint/2010/main" val="507114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7E1B70A-4759-F948-B6F2-17D5F56A7622}"/>
              </a:ext>
            </a:extLst>
          </p:cNvPr>
          <p:cNvSpPr>
            <a:spLocks noGrp="1"/>
          </p:cNvSpPr>
          <p:nvPr>
            <p:ph type="dt" sz="half" idx="2"/>
          </p:nvPr>
        </p:nvSpPr>
        <p:spPr/>
        <p:txBody>
          <a:bodyPr/>
          <a:lstStyle/>
          <a:p>
            <a:pPr fontAlgn="base"/>
            <a:r>
              <a:rPr lang="en-US"/>
              <a:t>© South Metro Fire Rescue. All rights reserved.</a:t>
            </a:r>
            <a:endParaRPr lang="en-US" dirty="0"/>
          </a:p>
        </p:txBody>
      </p:sp>
      <p:sp>
        <p:nvSpPr>
          <p:cNvPr id="8" name="Slide Number Placeholder 7">
            <a:extLst>
              <a:ext uri="{FF2B5EF4-FFF2-40B4-BE49-F238E27FC236}">
                <a16:creationId xmlns:a16="http://schemas.microsoft.com/office/drawing/2014/main" id="{778F9A55-8829-5847-B396-830F680AB3FA}"/>
              </a:ext>
            </a:extLst>
          </p:cNvPr>
          <p:cNvSpPr>
            <a:spLocks noGrp="1"/>
          </p:cNvSpPr>
          <p:nvPr>
            <p:ph type="sldNum" sz="quarter" idx="4"/>
          </p:nvPr>
        </p:nvSpPr>
        <p:spPr/>
        <p:txBody>
          <a:bodyPr/>
          <a:lstStyle/>
          <a:p>
            <a:fld id="{37B4140B-C840-984B-AE95-429F0F12176B}" type="slidenum">
              <a:rPr lang="en-US" smtClean="0"/>
              <a:pPr/>
              <a:t>9</a:t>
            </a:fld>
            <a:endParaRPr lang="en-US" dirty="0"/>
          </a:p>
        </p:txBody>
      </p:sp>
      <p:grpSp>
        <p:nvGrpSpPr>
          <p:cNvPr id="14" name="Group 13">
            <a:extLst>
              <a:ext uri="{FF2B5EF4-FFF2-40B4-BE49-F238E27FC236}">
                <a16:creationId xmlns:a16="http://schemas.microsoft.com/office/drawing/2014/main" id="{A97A75B7-06C1-204D-8BC4-7D9E85759685}"/>
              </a:ext>
            </a:extLst>
          </p:cNvPr>
          <p:cNvGrpSpPr/>
          <p:nvPr/>
        </p:nvGrpSpPr>
        <p:grpSpPr>
          <a:xfrm>
            <a:off x="6799" y="3713"/>
            <a:ext cx="12185201" cy="6175038"/>
            <a:chOff x="25087" y="1791780"/>
            <a:chExt cx="9155357" cy="4639619"/>
          </a:xfrm>
        </p:grpSpPr>
        <p:sp>
          <p:nvSpPr>
            <p:cNvPr id="15" name="Rectangle 14">
              <a:extLst>
                <a:ext uri="{FF2B5EF4-FFF2-40B4-BE49-F238E27FC236}">
                  <a16:creationId xmlns:a16="http://schemas.microsoft.com/office/drawing/2014/main" id="{FC3F893E-AAAC-E644-BAD2-FC3331CC7F3A}"/>
                </a:ext>
              </a:extLst>
            </p:cNvPr>
            <p:cNvSpPr/>
            <p:nvPr/>
          </p:nvSpPr>
          <p:spPr>
            <a:xfrm>
              <a:off x="25087" y="1791780"/>
              <a:ext cx="9155357" cy="1072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Bookman Old Style" panose="02050604050505020204" pitchFamily="18" charset="0"/>
                </a:rPr>
                <a:t>Check Your Risk for Falling</a:t>
              </a:r>
            </a:p>
          </p:txBody>
        </p:sp>
        <p:sp>
          <p:nvSpPr>
            <p:cNvPr id="16" name="Rectangle 15">
              <a:extLst>
                <a:ext uri="{FF2B5EF4-FFF2-40B4-BE49-F238E27FC236}">
                  <a16:creationId xmlns:a16="http://schemas.microsoft.com/office/drawing/2014/main" id="{E2A1CDA3-5F3D-3A43-8F7B-D3E72CC6C6A4}"/>
                </a:ext>
              </a:extLst>
            </p:cNvPr>
            <p:cNvSpPr/>
            <p:nvPr/>
          </p:nvSpPr>
          <p:spPr>
            <a:xfrm>
              <a:off x="25087" y="2898684"/>
              <a:ext cx="4558196"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Circle “Yes” or “No” for each statement below</a:t>
              </a:r>
            </a:p>
          </p:txBody>
        </p:sp>
        <p:sp>
          <p:nvSpPr>
            <p:cNvPr id="21" name="Rectangle 20">
              <a:extLst>
                <a:ext uri="{FF2B5EF4-FFF2-40B4-BE49-F238E27FC236}">
                  <a16:creationId xmlns:a16="http://schemas.microsoft.com/office/drawing/2014/main" id="{BCF49F86-DC9D-B347-9713-66C063714337}"/>
                </a:ext>
              </a:extLst>
            </p:cNvPr>
            <p:cNvSpPr/>
            <p:nvPr/>
          </p:nvSpPr>
          <p:spPr>
            <a:xfrm>
              <a:off x="4617140" y="2898684"/>
              <a:ext cx="4558196" cy="545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Why it matters</a:t>
              </a:r>
            </a:p>
          </p:txBody>
        </p:sp>
        <p:sp>
          <p:nvSpPr>
            <p:cNvPr id="26" name="Rectangle 25">
              <a:extLst>
                <a:ext uri="{FF2B5EF4-FFF2-40B4-BE49-F238E27FC236}">
                  <a16:creationId xmlns:a16="http://schemas.microsoft.com/office/drawing/2014/main" id="{DE5BEA14-553F-8D4A-98B6-6E509151CC80}"/>
                </a:ext>
              </a:extLst>
            </p:cNvPr>
            <p:cNvSpPr/>
            <p:nvPr/>
          </p:nvSpPr>
          <p:spPr>
            <a:xfrm>
              <a:off x="25087" y="3460157"/>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Yes (2)</a:t>
              </a:r>
            </a:p>
          </p:txBody>
        </p:sp>
        <p:sp>
          <p:nvSpPr>
            <p:cNvPr id="27" name="Rectangle 26">
              <a:extLst>
                <a:ext uri="{FF2B5EF4-FFF2-40B4-BE49-F238E27FC236}">
                  <a16:creationId xmlns:a16="http://schemas.microsoft.com/office/drawing/2014/main" id="{F522C72B-5951-0648-9D87-2E75C15BE656}"/>
                </a:ext>
              </a:extLst>
            </p:cNvPr>
            <p:cNvSpPr/>
            <p:nvPr/>
          </p:nvSpPr>
          <p:spPr>
            <a:xfrm>
              <a:off x="943498" y="3460157"/>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No (0)</a:t>
              </a:r>
            </a:p>
          </p:txBody>
        </p:sp>
        <p:sp>
          <p:nvSpPr>
            <p:cNvPr id="28" name="Rectangle 27">
              <a:extLst>
                <a:ext uri="{FF2B5EF4-FFF2-40B4-BE49-F238E27FC236}">
                  <a16:creationId xmlns:a16="http://schemas.microsoft.com/office/drawing/2014/main" id="{2F156677-AAD0-F44E-9DCA-E1E43F71E690}"/>
                </a:ext>
              </a:extLst>
            </p:cNvPr>
            <p:cNvSpPr/>
            <p:nvPr/>
          </p:nvSpPr>
          <p:spPr>
            <a:xfrm>
              <a:off x="1861909" y="3460157"/>
              <a:ext cx="272137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I have fallen in the past year</a:t>
              </a:r>
            </a:p>
          </p:txBody>
        </p:sp>
        <p:sp>
          <p:nvSpPr>
            <p:cNvPr id="31" name="Rectangle 30">
              <a:extLst>
                <a:ext uri="{FF2B5EF4-FFF2-40B4-BE49-F238E27FC236}">
                  <a16:creationId xmlns:a16="http://schemas.microsoft.com/office/drawing/2014/main" id="{F22B5E08-57EB-F74B-9488-13635AFBD459}"/>
                </a:ext>
              </a:extLst>
            </p:cNvPr>
            <p:cNvSpPr/>
            <p:nvPr/>
          </p:nvSpPr>
          <p:spPr>
            <a:xfrm>
              <a:off x="4617140" y="3460157"/>
              <a:ext cx="456330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People who have fallen once are likely to fall again</a:t>
              </a:r>
            </a:p>
          </p:txBody>
        </p:sp>
        <p:sp>
          <p:nvSpPr>
            <p:cNvPr id="42" name="Rectangle 41">
              <a:extLst>
                <a:ext uri="{FF2B5EF4-FFF2-40B4-BE49-F238E27FC236}">
                  <a16:creationId xmlns:a16="http://schemas.microsoft.com/office/drawing/2014/main" id="{06961DAA-1002-0D4B-AB15-37EB509241DF}"/>
                </a:ext>
              </a:extLst>
            </p:cNvPr>
            <p:cNvSpPr/>
            <p:nvPr/>
          </p:nvSpPr>
          <p:spPr>
            <a:xfrm>
              <a:off x="25087" y="3956349"/>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Yes (2)</a:t>
              </a:r>
            </a:p>
          </p:txBody>
        </p:sp>
        <p:sp>
          <p:nvSpPr>
            <p:cNvPr id="43" name="Rectangle 42">
              <a:extLst>
                <a:ext uri="{FF2B5EF4-FFF2-40B4-BE49-F238E27FC236}">
                  <a16:creationId xmlns:a16="http://schemas.microsoft.com/office/drawing/2014/main" id="{7EC086C7-744E-7B47-8219-983176DA70A0}"/>
                </a:ext>
              </a:extLst>
            </p:cNvPr>
            <p:cNvSpPr/>
            <p:nvPr/>
          </p:nvSpPr>
          <p:spPr>
            <a:xfrm>
              <a:off x="943498" y="3956349"/>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No (0)</a:t>
              </a:r>
            </a:p>
          </p:txBody>
        </p:sp>
        <p:sp>
          <p:nvSpPr>
            <p:cNvPr id="44" name="Rectangle 43">
              <a:extLst>
                <a:ext uri="{FF2B5EF4-FFF2-40B4-BE49-F238E27FC236}">
                  <a16:creationId xmlns:a16="http://schemas.microsoft.com/office/drawing/2014/main" id="{DD854DCE-DD19-0C4A-9559-F803BA71143C}"/>
                </a:ext>
              </a:extLst>
            </p:cNvPr>
            <p:cNvSpPr/>
            <p:nvPr/>
          </p:nvSpPr>
          <p:spPr>
            <a:xfrm>
              <a:off x="1861909" y="3956349"/>
              <a:ext cx="272137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I use or have been advised to use a cane or a walker to get around safely</a:t>
              </a:r>
            </a:p>
          </p:txBody>
        </p:sp>
        <p:sp>
          <p:nvSpPr>
            <p:cNvPr id="45" name="Rectangle 44">
              <a:extLst>
                <a:ext uri="{FF2B5EF4-FFF2-40B4-BE49-F238E27FC236}">
                  <a16:creationId xmlns:a16="http://schemas.microsoft.com/office/drawing/2014/main" id="{89E450BF-1E29-BF4C-A112-FEC0917A7D1F}"/>
                </a:ext>
              </a:extLst>
            </p:cNvPr>
            <p:cNvSpPr/>
            <p:nvPr/>
          </p:nvSpPr>
          <p:spPr>
            <a:xfrm>
              <a:off x="4617140" y="3956349"/>
              <a:ext cx="456330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People who have been advised to use a cane or a walker may already be more likely to fall</a:t>
              </a:r>
            </a:p>
          </p:txBody>
        </p:sp>
        <p:sp>
          <p:nvSpPr>
            <p:cNvPr id="46" name="Rectangle 45">
              <a:extLst>
                <a:ext uri="{FF2B5EF4-FFF2-40B4-BE49-F238E27FC236}">
                  <a16:creationId xmlns:a16="http://schemas.microsoft.com/office/drawing/2014/main" id="{31B03D52-84F0-814C-8DD8-A2498D4C950E}"/>
                </a:ext>
              </a:extLst>
            </p:cNvPr>
            <p:cNvSpPr/>
            <p:nvPr/>
          </p:nvSpPr>
          <p:spPr>
            <a:xfrm>
              <a:off x="25087" y="4467803"/>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Yes (2)</a:t>
              </a:r>
            </a:p>
          </p:txBody>
        </p:sp>
        <p:sp>
          <p:nvSpPr>
            <p:cNvPr id="47" name="Rectangle 46">
              <a:extLst>
                <a:ext uri="{FF2B5EF4-FFF2-40B4-BE49-F238E27FC236}">
                  <a16:creationId xmlns:a16="http://schemas.microsoft.com/office/drawing/2014/main" id="{CB69DF92-5429-1447-9C36-ADD99E93B0CD}"/>
                </a:ext>
              </a:extLst>
            </p:cNvPr>
            <p:cNvSpPr/>
            <p:nvPr/>
          </p:nvSpPr>
          <p:spPr>
            <a:xfrm>
              <a:off x="943498" y="4467803"/>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No (0)</a:t>
              </a:r>
            </a:p>
          </p:txBody>
        </p:sp>
        <p:sp>
          <p:nvSpPr>
            <p:cNvPr id="48" name="Rectangle 47">
              <a:extLst>
                <a:ext uri="{FF2B5EF4-FFF2-40B4-BE49-F238E27FC236}">
                  <a16:creationId xmlns:a16="http://schemas.microsoft.com/office/drawing/2014/main" id="{EB4BFE69-C6AB-5245-82A6-7E54E800305D}"/>
                </a:ext>
              </a:extLst>
            </p:cNvPr>
            <p:cNvSpPr/>
            <p:nvPr/>
          </p:nvSpPr>
          <p:spPr>
            <a:xfrm>
              <a:off x="1861909" y="4467803"/>
              <a:ext cx="272137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Sometimes I feel unsteady when I am walking</a:t>
              </a:r>
            </a:p>
          </p:txBody>
        </p:sp>
        <p:sp>
          <p:nvSpPr>
            <p:cNvPr id="49" name="Rectangle 48">
              <a:extLst>
                <a:ext uri="{FF2B5EF4-FFF2-40B4-BE49-F238E27FC236}">
                  <a16:creationId xmlns:a16="http://schemas.microsoft.com/office/drawing/2014/main" id="{1D984C0F-E845-1942-A588-E093B0ED3A4F}"/>
                </a:ext>
              </a:extLst>
            </p:cNvPr>
            <p:cNvSpPr/>
            <p:nvPr/>
          </p:nvSpPr>
          <p:spPr>
            <a:xfrm>
              <a:off x="4617140" y="4467803"/>
              <a:ext cx="456330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Unsteadiness or needing support while walking are signs of poor balance</a:t>
              </a:r>
            </a:p>
          </p:txBody>
        </p:sp>
        <p:sp>
          <p:nvSpPr>
            <p:cNvPr id="50" name="Rectangle 49">
              <a:extLst>
                <a:ext uri="{FF2B5EF4-FFF2-40B4-BE49-F238E27FC236}">
                  <a16:creationId xmlns:a16="http://schemas.microsoft.com/office/drawing/2014/main" id="{347152A9-437A-6C4C-8221-80E7302CECEE}"/>
                </a:ext>
              </a:extLst>
            </p:cNvPr>
            <p:cNvSpPr/>
            <p:nvPr/>
          </p:nvSpPr>
          <p:spPr>
            <a:xfrm>
              <a:off x="25087" y="4965097"/>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Yes (2)</a:t>
              </a:r>
            </a:p>
          </p:txBody>
        </p:sp>
        <p:sp>
          <p:nvSpPr>
            <p:cNvPr id="51" name="Rectangle 50">
              <a:extLst>
                <a:ext uri="{FF2B5EF4-FFF2-40B4-BE49-F238E27FC236}">
                  <a16:creationId xmlns:a16="http://schemas.microsoft.com/office/drawing/2014/main" id="{6F41CDC3-2563-A647-9337-6D3D6D9CB130}"/>
                </a:ext>
              </a:extLst>
            </p:cNvPr>
            <p:cNvSpPr/>
            <p:nvPr/>
          </p:nvSpPr>
          <p:spPr>
            <a:xfrm>
              <a:off x="943498" y="4965097"/>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No (0)</a:t>
              </a:r>
            </a:p>
          </p:txBody>
        </p:sp>
        <p:sp>
          <p:nvSpPr>
            <p:cNvPr id="52" name="Rectangle 51">
              <a:extLst>
                <a:ext uri="{FF2B5EF4-FFF2-40B4-BE49-F238E27FC236}">
                  <a16:creationId xmlns:a16="http://schemas.microsoft.com/office/drawing/2014/main" id="{20D3CA1E-3DEA-924A-BA1B-2DDC80A7797C}"/>
                </a:ext>
              </a:extLst>
            </p:cNvPr>
            <p:cNvSpPr/>
            <p:nvPr/>
          </p:nvSpPr>
          <p:spPr>
            <a:xfrm>
              <a:off x="1861909" y="4965099"/>
              <a:ext cx="272137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I steady myself by holding onto furniture when walking at home</a:t>
              </a:r>
            </a:p>
          </p:txBody>
        </p:sp>
        <p:sp>
          <p:nvSpPr>
            <p:cNvPr id="53" name="Rectangle 52">
              <a:extLst>
                <a:ext uri="{FF2B5EF4-FFF2-40B4-BE49-F238E27FC236}">
                  <a16:creationId xmlns:a16="http://schemas.microsoft.com/office/drawing/2014/main" id="{44A4662D-4B7B-4B44-ABD6-0466D07A609D}"/>
                </a:ext>
              </a:extLst>
            </p:cNvPr>
            <p:cNvSpPr/>
            <p:nvPr/>
          </p:nvSpPr>
          <p:spPr>
            <a:xfrm>
              <a:off x="4617140" y="4965099"/>
              <a:ext cx="456330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This is also a sign of poor balance</a:t>
              </a:r>
            </a:p>
          </p:txBody>
        </p:sp>
        <p:sp>
          <p:nvSpPr>
            <p:cNvPr id="54" name="Rectangle 53">
              <a:extLst>
                <a:ext uri="{FF2B5EF4-FFF2-40B4-BE49-F238E27FC236}">
                  <a16:creationId xmlns:a16="http://schemas.microsoft.com/office/drawing/2014/main" id="{519E2558-0D53-C642-9ACE-5340A8411CFC}"/>
                </a:ext>
              </a:extLst>
            </p:cNvPr>
            <p:cNvSpPr/>
            <p:nvPr/>
          </p:nvSpPr>
          <p:spPr>
            <a:xfrm>
              <a:off x="25087" y="5471599"/>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Yes (2)</a:t>
              </a:r>
            </a:p>
          </p:txBody>
        </p:sp>
        <p:sp>
          <p:nvSpPr>
            <p:cNvPr id="55" name="Rectangle 54">
              <a:extLst>
                <a:ext uri="{FF2B5EF4-FFF2-40B4-BE49-F238E27FC236}">
                  <a16:creationId xmlns:a16="http://schemas.microsoft.com/office/drawing/2014/main" id="{2BE6E4B3-14A0-1C4B-A43D-B37D2632E7C9}"/>
                </a:ext>
              </a:extLst>
            </p:cNvPr>
            <p:cNvSpPr/>
            <p:nvPr/>
          </p:nvSpPr>
          <p:spPr>
            <a:xfrm>
              <a:off x="943498" y="5471599"/>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No (0)</a:t>
              </a:r>
            </a:p>
          </p:txBody>
        </p:sp>
        <p:sp>
          <p:nvSpPr>
            <p:cNvPr id="56" name="Rectangle 55">
              <a:extLst>
                <a:ext uri="{FF2B5EF4-FFF2-40B4-BE49-F238E27FC236}">
                  <a16:creationId xmlns:a16="http://schemas.microsoft.com/office/drawing/2014/main" id="{430CACF2-411D-7549-BD5F-B4E5A519D0FA}"/>
                </a:ext>
              </a:extLst>
            </p:cNvPr>
            <p:cNvSpPr/>
            <p:nvPr/>
          </p:nvSpPr>
          <p:spPr>
            <a:xfrm>
              <a:off x="1861909" y="5471601"/>
              <a:ext cx="272137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I am worried about falling</a:t>
              </a:r>
            </a:p>
          </p:txBody>
        </p:sp>
        <p:sp>
          <p:nvSpPr>
            <p:cNvPr id="57" name="Rectangle 56">
              <a:extLst>
                <a:ext uri="{FF2B5EF4-FFF2-40B4-BE49-F238E27FC236}">
                  <a16:creationId xmlns:a16="http://schemas.microsoft.com/office/drawing/2014/main" id="{8276927B-707C-5B4F-AF16-CD4A7516B02E}"/>
                </a:ext>
              </a:extLst>
            </p:cNvPr>
            <p:cNvSpPr/>
            <p:nvPr/>
          </p:nvSpPr>
          <p:spPr>
            <a:xfrm>
              <a:off x="4617140" y="5471601"/>
              <a:ext cx="456330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People who are worried about falling are more likely to fall</a:t>
              </a:r>
            </a:p>
          </p:txBody>
        </p:sp>
        <p:sp>
          <p:nvSpPr>
            <p:cNvPr id="58" name="Rectangle 57">
              <a:extLst>
                <a:ext uri="{FF2B5EF4-FFF2-40B4-BE49-F238E27FC236}">
                  <a16:creationId xmlns:a16="http://schemas.microsoft.com/office/drawing/2014/main" id="{36A141D1-2F7E-D04A-82C6-AD981C7DA526}"/>
                </a:ext>
              </a:extLst>
            </p:cNvPr>
            <p:cNvSpPr/>
            <p:nvPr/>
          </p:nvSpPr>
          <p:spPr>
            <a:xfrm>
              <a:off x="25087" y="5980387"/>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Yes (2)</a:t>
              </a:r>
            </a:p>
          </p:txBody>
        </p:sp>
        <p:sp>
          <p:nvSpPr>
            <p:cNvPr id="59" name="Rectangle 58">
              <a:extLst>
                <a:ext uri="{FF2B5EF4-FFF2-40B4-BE49-F238E27FC236}">
                  <a16:creationId xmlns:a16="http://schemas.microsoft.com/office/drawing/2014/main" id="{11A87D77-4182-0643-8E5A-9A7E39EC6487}"/>
                </a:ext>
              </a:extLst>
            </p:cNvPr>
            <p:cNvSpPr/>
            <p:nvPr/>
          </p:nvSpPr>
          <p:spPr>
            <a:xfrm>
              <a:off x="943498" y="5980390"/>
              <a:ext cx="889661"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1"/>
                  </a:solidFill>
                </a:rPr>
                <a:t>No (0)</a:t>
              </a:r>
            </a:p>
          </p:txBody>
        </p:sp>
        <p:sp>
          <p:nvSpPr>
            <p:cNvPr id="60" name="Rectangle 59">
              <a:extLst>
                <a:ext uri="{FF2B5EF4-FFF2-40B4-BE49-F238E27FC236}">
                  <a16:creationId xmlns:a16="http://schemas.microsoft.com/office/drawing/2014/main" id="{A51477C5-503C-BC4F-A83C-95B4DCBD3A57}"/>
                </a:ext>
              </a:extLst>
            </p:cNvPr>
            <p:cNvSpPr/>
            <p:nvPr/>
          </p:nvSpPr>
          <p:spPr>
            <a:xfrm>
              <a:off x="1861909" y="5980390"/>
              <a:ext cx="272137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I need to push with my hands to stand up from a chair</a:t>
              </a:r>
            </a:p>
          </p:txBody>
        </p:sp>
        <p:sp>
          <p:nvSpPr>
            <p:cNvPr id="61" name="Rectangle 60">
              <a:extLst>
                <a:ext uri="{FF2B5EF4-FFF2-40B4-BE49-F238E27FC236}">
                  <a16:creationId xmlns:a16="http://schemas.microsoft.com/office/drawing/2014/main" id="{BD3D3468-29E8-294A-B97F-FAEFF0845A6D}"/>
                </a:ext>
              </a:extLst>
            </p:cNvPr>
            <p:cNvSpPr/>
            <p:nvPr/>
          </p:nvSpPr>
          <p:spPr>
            <a:xfrm>
              <a:off x="4617140" y="5980390"/>
              <a:ext cx="4563304" cy="4510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1"/>
                  </a:solidFill>
                </a:rPr>
                <a:t>This is a sign of weak leg muscles, a major reason for falling</a:t>
              </a:r>
            </a:p>
          </p:txBody>
        </p:sp>
      </p:grpSp>
      <p:grpSp>
        <p:nvGrpSpPr>
          <p:cNvPr id="11" name="Group 10">
            <a:extLst>
              <a:ext uri="{FF2B5EF4-FFF2-40B4-BE49-F238E27FC236}">
                <a16:creationId xmlns:a16="http://schemas.microsoft.com/office/drawing/2014/main" id="{C759D47D-6A0D-064A-AAB0-5C98742AB2E6}"/>
              </a:ext>
            </a:extLst>
          </p:cNvPr>
          <p:cNvGrpSpPr/>
          <p:nvPr/>
        </p:nvGrpSpPr>
        <p:grpSpPr>
          <a:xfrm>
            <a:off x="384220" y="306137"/>
            <a:ext cx="11423560" cy="1256639"/>
            <a:chOff x="-1685523" y="4812135"/>
            <a:chExt cx="13179460" cy="1449796"/>
          </a:xfrm>
        </p:grpSpPr>
        <p:pic>
          <p:nvPicPr>
            <p:cNvPr id="12" name="Picture 11" descr="Diagram&#10;&#10;Description automatically generated">
              <a:extLst>
                <a:ext uri="{FF2B5EF4-FFF2-40B4-BE49-F238E27FC236}">
                  <a16:creationId xmlns:a16="http://schemas.microsoft.com/office/drawing/2014/main" id="{B9362171-A84A-1C45-AB4C-3050A5F3AE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9095" y="4873474"/>
              <a:ext cx="1404842" cy="1379854"/>
            </a:xfrm>
            <a:prstGeom prst="ellipse">
              <a:avLst/>
            </a:prstGeom>
          </p:spPr>
        </p:pic>
        <p:pic>
          <p:nvPicPr>
            <p:cNvPr id="13" name="Picture 12" descr="Logo, company name&#10;&#10;Description automatically generated">
              <a:extLst>
                <a:ext uri="{FF2B5EF4-FFF2-40B4-BE49-F238E27FC236}">
                  <a16:creationId xmlns:a16="http://schemas.microsoft.com/office/drawing/2014/main" id="{683A470B-E177-7E40-B34E-B278F3AC75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5523" y="4812135"/>
              <a:ext cx="1462798" cy="1449796"/>
            </a:xfrm>
            <a:prstGeom prst="rect">
              <a:avLst/>
            </a:prstGeom>
          </p:spPr>
        </p:pic>
      </p:grpSp>
    </p:spTree>
    <p:extLst>
      <p:ext uri="{BB962C8B-B14F-4D97-AF65-F5344CB8AC3E}">
        <p14:creationId xmlns:p14="http://schemas.microsoft.com/office/powerpoint/2010/main" val="39094741"/>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929599"/>
      </a:dk2>
      <a:lt2>
        <a:srgbClr val="E7E6E6"/>
      </a:lt2>
      <a:accent1>
        <a:srgbClr val="002E62"/>
      </a:accent1>
      <a:accent2>
        <a:srgbClr val="820024"/>
      </a:accent2>
      <a:accent3>
        <a:srgbClr val="B49859"/>
      </a:accent3>
      <a:accent4>
        <a:srgbClr val="0365A4"/>
      </a:accent4>
      <a:accent5>
        <a:srgbClr val="959498"/>
      </a:accent5>
      <a:accent6>
        <a:srgbClr val="C10036"/>
      </a:accent6>
      <a:hlink>
        <a:srgbClr val="0563C1"/>
      </a:hlink>
      <a:folHlink>
        <a:srgbClr val="002E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7c43d31-890c-4951-9bb8-ed7e4e007395">
      <Terms xmlns="http://schemas.microsoft.com/office/infopath/2007/PartnerControls"/>
    </lcf76f155ced4ddcb4097134ff3c332f>
    <TaxCatchAll xmlns="7c312aeb-3106-49f1-bc13-fe3238cc336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BDD643617FF5469EFE7BB911CAAFE0" ma:contentTypeVersion="16" ma:contentTypeDescription="Create a new document." ma:contentTypeScope="" ma:versionID="f9dad0d022d387055ebbe92a329f62d2">
  <xsd:schema xmlns:xsd="http://www.w3.org/2001/XMLSchema" xmlns:xs="http://www.w3.org/2001/XMLSchema" xmlns:p="http://schemas.microsoft.com/office/2006/metadata/properties" xmlns:ns2="87c43d31-890c-4951-9bb8-ed7e4e007395" xmlns:ns3="7c312aeb-3106-49f1-bc13-fe3238cc3362" targetNamespace="http://schemas.microsoft.com/office/2006/metadata/properties" ma:root="true" ma:fieldsID="46ab95d8310fc6a24601ce95a422a37b" ns2:_="" ns3:_="">
    <xsd:import namespace="87c43d31-890c-4951-9bb8-ed7e4e007395"/>
    <xsd:import namespace="7c312aeb-3106-49f1-bc13-fe3238cc336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43d31-890c-4951-9bb8-ed7e4e0073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6518fd4-6fe6-441a-a680-fee74560e4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312aeb-3106-49f1-bc13-fe3238cc336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5b61346-bacf-48a3-8fd8-fcdce00afdd4}" ma:internalName="TaxCatchAll" ma:showField="CatchAllData" ma:web="7c312aeb-3106-49f1-bc13-fe3238cc3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E87139-E4C9-4436-817C-563E2F6375F0}">
  <ds:schemaRefs>
    <ds:schemaRef ds:uri="http://www.w3.org/XML/1998/namespace"/>
    <ds:schemaRef ds:uri="7c312aeb-3106-49f1-bc13-fe3238cc3362"/>
    <ds:schemaRef ds:uri="http://schemas.microsoft.com/office/2006/documentManagement/types"/>
    <ds:schemaRef ds:uri="87c43d31-890c-4951-9bb8-ed7e4e007395"/>
    <ds:schemaRef ds:uri="http://purl.org/dc/elements/1.1/"/>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034F7AC-8771-412B-8E0B-F40A3D2C98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c43d31-890c-4951-9bb8-ed7e4e007395"/>
    <ds:schemaRef ds:uri="7c312aeb-3106-49f1-bc13-fe3238cc3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D46647-C95C-4086-BE3F-34D1CD320A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Safety Skills for Older Adults_Condensed 09.12.2024</Template>
  <TotalTime>10924</TotalTime>
  <Words>5705</Words>
  <Application>Microsoft Office PowerPoint</Application>
  <PresentationFormat>Widescreen</PresentationFormat>
  <Paragraphs>811</Paragraphs>
  <Slides>58</Slides>
  <Notes>57</Notes>
  <HiddenSlides>15</HiddenSlides>
  <MMClips>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Arial</vt:lpstr>
      <vt:lpstr>Bookman Old Style</vt:lpstr>
      <vt:lpstr>Calibri</vt:lpstr>
      <vt:lpstr>IBM Plex Sans Light</vt:lpstr>
      <vt:lpstr>Lato</vt:lpstr>
      <vt:lpstr>Lora</vt:lpstr>
      <vt:lpstr>Montserrat</vt:lpstr>
      <vt:lpstr>Open Sans</vt:lpstr>
      <vt:lpstr>Sanskrit Text</vt:lpstr>
      <vt:lpstr>Source Sans Pro</vt:lpstr>
      <vt:lpstr>Times</vt:lpstr>
      <vt:lpstr>Office Theme</vt:lpstr>
      <vt:lpstr>Senior Safety Saturday Fall Prevention</vt:lpstr>
      <vt:lpstr>Safer Communities through Empowered Citizens</vt:lpstr>
      <vt:lpstr>Today’s Agenda</vt:lpstr>
      <vt:lpstr>PowerPoint Presentation</vt:lpstr>
      <vt:lpstr>PowerPoint Presentation</vt:lpstr>
      <vt:lpstr>Falls Are Serious  and Costly</vt:lpstr>
      <vt:lpstr>Falling is an inevitable part of aging</vt:lpstr>
      <vt:lpstr>What can reduce my fall risk?</vt:lpstr>
      <vt:lpstr>PowerPoint Presentation</vt:lpstr>
      <vt:lpstr>How to Help Someone Get Up</vt:lpstr>
      <vt:lpstr>How Will You Call for Help?</vt:lpstr>
      <vt:lpstr>Log Roll Technique </vt:lpstr>
      <vt:lpstr>Getting up from the floor</vt:lpstr>
      <vt:lpstr>PowerPoint Presentation</vt:lpstr>
      <vt:lpstr>PowerPoint Presentation</vt:lpstr>
      <vt:lpstr>Deaths from Falls 2018</vt:lpstr>
      <vt:lpstr>PowerPoint Presentation</vt:lpstr>
      <vt:lpstr>Vision + Fall Risk</vt:lpstr>
      <vt:lpstr>What Can I Do If My Vision Impacts my Confidence on Stairs?</vt:lpstr>
      <vt:lpstr>Annie’s Story Cont’d. </vt:lpstr>
      <vt:lpstr>What Makes  You Dizzy?</vt:lpstr>
      <vt:lpstr>Medications</vt:lpstr>
      <vt:lpstr>Karen’s Story</vt:lpstr>
      <vt:lpstr>Karen’s Solution</vt:lpstr>
      <vt:lpstr>Musculoskeletal System – What impacts fall risk?</vt:lpstr>
      <vt:lpstr>PowerPoint Presentation</vt:lpstr>
      <vt:lpstr>PowerPoint Presentation</vt:lpstr>
      <vt:lpstr>PowerPoint Presentation</vt:lpstr>
      <vt:lpstr>Balance– Heel to Toe</vt:lpstr>
      <vt:lpstr>Standing Up – Nose Over Toes</vt:lpstr>
      <vt:lpstr>PowerPoint Presentation</vt:lpstr>
      <vt:lpstr>PowerPoint Presentation</vt:lpstr>
      <vt:lpstr>PowerPoint Presentation</vt:lpstr>
      <vt:lpstr>Proper Footwear</vt:lpstr>
      <vt:lpstr>Common Fall Hazards + Easy Fixes </vt:lpstr>
      <vt:lpstr>Find &amp; Fix Hazards in the Home</vt:lpstr>
      <vt:lpstr>Home Modifications – Trip Hazards</vt:lpstr>
      <vt:lpstr>Outdoors</vt:lpstr>
      <vt:lpstr>Stairs</vt:lpstr>
      <vt:lpstr>Bathrooms</vt:lpstr>
      <vt:lpstr>Furniture Choices</vt:lpstr>
      <vt:lpstr>PowerPoint Presentation</vt:lpstr>
      <vt:lpstr>Stairs – Sore Muscles &amp; Joints</vt:lpstr>
      <vt:lpstr>PowerPoint Presentation</vt:lpstr>
      <vt:lpstr>PowerPoint Presentation</vt:lpstr>
      <vt:lpstr>PowerPoint Presentation</vt:lpstr>
      <vt:lpstr>PowerPoint Presentation</vt:lpstr>
      <vt:lpstr>PowerPoint Presentation</vt:lpstr>
      <vt:lpstr>Proper Nutrition</vt:lpstr>
      <vt:lpstr>Find a Class Near  You &amp; Think Outside the Box</vt:lpstr>
      <vt:lpstr>Senior Driving Class</vt:lpstr>
      <vt:lpstr>PowerPoint Presentation</vt:lpstr>
      <vt:lpstr>PowerPoint Presentation</vt:lpstr>
      <vt:lpstr>PowerPoint Presentation</vt:lpstr>
      <vt:lpstr>PowerPoint Presentation</vt:lpstr>
      <vt:lpstr>PowerPoint Presentation</vt:lpstr>
      <vt:lpstr>PowerPoint Presentation</vt:lpstr>
      <vt:lpstr>THANK YOU  www.SouthMetroFoundation.org  www.SouthMetroCRR.org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South Metro</dc:creator>
  <cp:lastModifiedBy>Katie Becker</cp:lastModifiedBy>
  <cp:revision>7</cp:revision>
  <dcterms:created xsi:type="dcterms:W3CDTF">2025-09-02T18:57:32Z</dcterms:created>
  <dcterms:modified xsi:type="dcterms:W3CDTF">2025-09-20T17:01:54Z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0x01010002BDD643617FF5469EFE7BB911CAAFE0</vt:lpwstr>
  </property>
</Properties>
</file>