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256" r:id="rId2"/>
    <p:sldId id="28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80" r:id="rId25"/>
    <p:sldId id="281" r:id="rId26"/>
    <p:sldId id="278" r:id="rId27"/>
    <p:sldId id="279" r:id="rId28"/>
    <p:sldId id="282" r:id="rId29"/>
    <p:sldId id="283" r:id="rId30"/>
    <p:sldId id="284" r:id="rId31"/>
    <p:sldId id="285" r:id="rId32"/>
  </p:sldIdLst>
  <p:sldSz cx="18288000" cy="10287000"/>
  <p:notesSz cx="6858000" cy="9144000"/>
  <p:embeddedFontLst>
    <p:embeddedFont>
      <p:font typeface="Bookman Old Style" panose="02050604050505020204" pitchFamily="18" charset="0"/>
      <p:regular r:id="rId34"/>
      <p:bold r:id="rId35"/>
      <p:italic r:id="rId36"/>
      <p:boldItalic r:id="rId37"/>
    </p:embeddedFont>
    <p:embeddedFont>
      <p:font typeface="League Spartan" panose="020B0604020202020204" charset="0"/>
      <p:regular r:id="rId38"/>
    </p:embeddedFont>
    <p:embeddedFont>
      <p:font typeface="Poppins" panose="00000500000000000000" pitchFamily="2" charset="0"/>
      <p:regular r:id="rId39"/>
      <p:bold r:id="rId40"/>
      <p:italic r:id="rId41"/>
      <p:boldItalic r:id="rId42"/>
    </p:embeddedFont>
    <p:embeddedFont>
      <p:font typeface="Poppins Bold" panose="00000800000000000000" pitchFamily="2" charset="0"/>
      <p:regular r:id="rId43"/>
      <p:bold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AAEC73-9DA0-4FC5-8BB4-7DF311365222}" v="20" dt="2025-09-20T17:05:56.2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64516" autoAdjust="0"/>
  </p:normalViewPr>
  <p:slideViewPr>
    <p:cSldViewPr>
      <p:cViewPr>
        <p:scale>
          <a:sx n="40" d="100"/>
          <a:sy n="40" d="100"/>
        </p:scale>
        <p:origin x="1522" y="2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Becker" userId="bbe6272f-7c76-4d99-91dc-8a4fff8913d2" providerId="ADAL" clId="{ECAAEC73-9DA0-4FC5-8BB4-7DF311365222}"/>
    <pc:docChg chg="undo custSel addSld modSld sldOrd">
      <pc:chgData name="Katie Becker" userId="bbe6272f-7c76-4d99-91dc-8a4fff8913d2" providerId="ADAL" clId="{ECAAEC73-9DA0-4FC5-8BB4-7DF311365222}" dt="2025-09-20T19:05:33.145" v="2621" actId="20577"/>
      <pc:docMkLst>
        <pc:docMk/>
      </pc:docMkLst>
      <pc:sldChg chg="addSp delSp modSp mod modNotesTx">
        <pc:chgData name="Katie Becker" userId="bbe6272f-7c76-4d99-91dc-8a4fff8913d2" providerId="ADAL" clId="{ECAAEC73-9DA0-4FC5-8BB4-7DF311365222}" dt="2025-09-20T14:07:50.099" v="1654" actId="20577"/>
        <pc:sldMkLst>
          <pc:docMk/>
          <pc:sldMk cId="0" sldId="256"/>
        </pc:sldMkLst>
        <pc:spChg chg="del">
          <ac:chgData name="Katie Becker" userId="bbe6272f-7c76-4d99-91dc-8a4fff8913d2" providerId="ADAL" clId="{ECAAEC73-9DA0-4FC5-8BB4-7DF311365222}" dt="2025-09-20T13:49:28.067" v="1551" actId="478"/>
          <ac:spMkLst>
            <pc:docMk/>
            <pc:sldMk cId="0" sldId="256"/>
            <ac:spMk id="10" creationId="{00000000-0000-0000-0000-000000000000}"/>
          </ac:spMkLst>
        </pc:spChg>
        <pc:spChg chg="del">
          <ac:chgData name="Katie Becker" userId="bbe6272f-7c76-4d99-91dc-8a4fff8913d2" providerId="ADAL" clId="{ECAAEC73-9DA0-4FC5-8BB4-7DF311365222}" dt="2025-09-20T13:49:26.685" v="1550" actId="478"/>
          <ac:spMkLst>
            <pc:docMk/>
            <pc:sldMk cId="0" sldId="256"/>
            <ac:spMk id="11" creationId="{00000000-0000-0000-0000-000000000000}"/>
          </ac:spMkLst>
        </pc:spChg>
        <pc:grpChg chg="del">
          <ac:chgData name="Katie Becker" userId="bbe6272f-7c76-4d99-91dc-8a4fff8913d2" providerId="ADAL" clId="{ECAAEC73-9DA0-4FC5-8BB4-7DF311365222}" dt="2025-09-20T13:49:32.793" v="1555" actId="478"/>
          <ac:grpSpMkLst>
            <pc:docMk/>
            <pc:sldMk cId="0" sldId="256"/>
            <ac:grpSpMk id="2" creationId="{00000000-0000-0000-0000-000000000000}"/>
          </ac:grpSpMkLst>
        </pc:grpChg>
        <pc:grpChg chg="del">
          <ac:chgData name="Katie Becker" userId="bbe6272f-7c76-4d99-91dc-8a4fff8913d2" providerId="ADAL" clId="{ECAAEC73-9DA0-4FC5-8BB4-7DF311365222}" dt="2025-09-20T13:49:31.793" v="1554" actId="478"/>
          <ac:grpSpMkLst>
            <pc:docMk/>
            <pc:sldMk cId="0" sldId="256"/>
            <ac:grpSpMk id="4" creationId="{00000000-0000-0000-0000-000000000000}"/>
          </ac:grpSpMkLst>
        </pc:grpChg>
        <pc:grpChg chg="del">
          <ac:chgData name="Katie Becker" userId="bbe6272f-7c76-4d99-91dc-8a4fff8913d2" providerId="ADAL" clId="{ECAAEC73-9DA0-4FC5-8BB4-7DF311365222}" dt="2025-09-20T13:49:30.583" v="1553" actId="478"/>
          <ac:grpSpMkLst>
            <pc:docMk/>
            <pc:sldMk cId="0" sldId="256"/>
            <ac:grpSpMk id="6" creationId="{00000000-0000-0000-0000-000000000000}"/>
          </ac:grpSpMkLst>
        </pc:grpChg>
        <pc:grpChg chg="del">
          <ac:chgData name="Katie Becker" userId="bbe6272f-7c76-4d99-91dc-8a4fff8913d2" providerId="ADAL" clId="{ECAAEC73-9DA0-4FC5-8BB4-7DF311365222}" dt="2025-09-20T13:49:29.362" v="1552" actId="478"/>
          <ac:grpSpMkLst>
            <pc:docMk/>
            <pc:sldMk cId="0" sldId="256"/>
            <ac:grpSpMk id="8" creationId="{00000000-0000-0000-0000-000000000000}"/>
          </ac:grpSpMkLst>
        </pc:grpChg>
        <pc:picChg chg="add mod">
          <ac:chgData name="Katie Becker" userId="bbe6272f-7c76-4d99-91dc-8a4fff8913d2" providerId="ADAL" clId="{ECAAEC73-9DA0-4FC5-8BB4-7DF311365222}" dt="2025-09-20T13:49:54.219" v="1584" actId="1036"/>
          <ac:picMkLst>
            <pc:docMk/>
            <pc:sldMk cId="0" sldId="256"/>
            <ac:picMk id="13" creationId="{6F88A647-A970-1721-7C3F-BB32300035BE}"/>
          </ac:picMkLst>
        </pc:picChg>
      </pc:sldChg>
      <pc:sldChg chg="modSp mod modNotesTx">
        <pc:chgData name="Katie Becker" userId="bbe6272f-7c76-4d99-91dc-8a4fff8913d2" providerId="ADAL" clId="{ECAAEC73-9DA0-4FC5-8BB4-7DF311365222}" dt="2025-09-20T17:22:31.017" v="2152" actId="20577"/>
        <pc:sldMkLst>
          <pc:docMk/>
          <pc:sldMk cId="0" sldId="257"/>
        </pc:sldMkLst>
        <pc:spChg chg="mod">
          <ac:chgData name="Katie Becker" userId="bbe6272f-7c76-4d99-91dc-8a4fff8913d2" providerId="ADAL" clId="{ECAAEC73-9DA0-4FC5-8BB4-7DF311365222}" dt="2025-09-20T03:59:35.178" v="1" actId="14100"/>
          <ac:spMkLst>
            <pc:docMk/>
            <pc:sldMk cId="0" sldId="257"/>
            <ac:spMk id="8" creationId="{00000000-0000-0000-0000-000000000000}"/>
          </ac:spMkLst>
        </pc:spChg>
      </pc:sldChg>
      <pc:sldChg chg="modSp mod modNotesTx">
        <pc:chgData name="Katie Becker" userId="bbe6272f-7c76-4d99-91dc-8a4fff8913d2" providerId="ADAL" clId="{ECAAEC73-9DA0-4FC5-8BB4-7DF311365222}" dt="2025-09-20T17:22:42.998" v="2153" actId="20577"/>
        <pc:sldMkLst>
          <pc:docMk/>
          <pc:sldMk cId="0" sldId="258"/>
        </pc:sldMkLst>
        <pc:spChg chg="mod">
          <ac:chgData name="Katie Becker" userId="bbe6272f-7c76-4d99-91dc-8a4fff8913d2" providerId="ADAL" clId="{ECAAEC73-9DA0-4FC5-8BB4-7DF311365222}" dt="2025-09-20T03:59:48.786" v="3" actId="1076"/>
          <ac:spMkLst>
            <pc:docMk/>
            <pc:sldMk cId="0" sldId="258"/>
            <ac:spMk id="13" creationId="{00000000-0000-0000-0000-000000000000}"/>
          </ac:spMkLst>
        </pc:spChg>
      </pc:sldChg>
      <pc:sldChg chg="modSp mod modNotesTx">
        <pc:chgData name="Katie Becker" userId="bbe6272f-7c76-4d99-91dc-8a4fff8913d2" providerId="ADAL" clId="{ECAAEC73-9DA0-4FC5-8BB4-7DF311365222}" dt="2025-09-20T17:23:16.278" v="2159" actId="113"/>
        <pc:sldMkLst>
          <pc:docMk/>
          <pc:sldMk cId="0" sldId="259"/>
        </pc:sldMkLst>
        <pc:spChg chg="mod">
          <ac:chgData name="Katie Becker" userId="bbe6272f-7c76-4d99-91dc-8a4fff8913d2" providerId="ADAL" clId="{ECAAEC73-9DA0-4FC5-8BB4-7DF311365222}" dt="2025-09-20T17:23:12.837" v="2158" actId="20577"/>
          <ac:spMkLst>
            <pc:docMk/>
            <pc:sldMk cId="0" sldId="259"/>
            <ac:spMk id="10" creationId="{00000000-0000-0000-0000-000000000000}"/>
          </ac:spMkLst>
        </pc:spChg>
      </pc:sldChg>
      <pc:sldChg chg="modNotesTx">
        <pc:chgData name="Katie Becker" userId="bbe6272f-7c76-4d99-91dc-8a4fff8913d2" providerId="ADAL" clId="{ECAAEC73-9DA0-4FC5-8BB4-7DF311365222}" dt="2025-09-20T17:23:48.175" v="2193" actId="20577"/>
        <pc:sldMkLst>
          <pc:docMk/>
          <pc:sldMk cId="0" sldId="260"/>
        </pc:sldMkLst>
      </pc:sldChg>
      <pc:sldChg chg="modSp mod modNotesTx">
        <pc:chgData name="Katie Becker" userId="bbe6272f-7c76-4d99-91dc-8a4fff8913d2" providerId="ADAL" clId="{ECAAEC73-9DA0-4FC5-8BB4-7DF311365222}" dt="2025-09-20T17:24:41.193" v="2208" actId="20577"/>
        <pc:sldMkLst>
          <pc:docMk/>
          <pc:sldMk cId="0" sldId="261"/>
        </pc:sldMkLst>
        <pc:spChg chg="mod">
          <ac:chgData name="Katie Becker" userId="bbe6272f-7c76-4d99-91dc-8a4fff8913d2" providerId="ADAL" clId="{ECAAEC73-9DA0-4FC5-8BB4-7DF311365222}" dt="2025-09-20T17:24:12.582" v="2202" actId="20577"/>
          <ac:spMkLst>
            <pc:docMk/>
            <pc:sldMk cId="0" sldId="261"/>
            <ac:spMk id="8" creationId="{00000000-0000-0000-0000-000000000000}"/>
          </ac:spMkLst>
        </pc:spChg>
      </pc:sldChg>
      <pc:sldChg chg="modSp mod modNotesTx">
        <pc:chgData name="Katie Becker" userId="bbe6272f-7c76-4d99-91dc-8a4fff8913d2" providerId="ADAL" clId="{ECAAEC73-9DA0-4FC5-8BB4-7DF311365222}" dt="2025-09-20T17:25:43.285" v="2249" actId="20577"/>
        <pc:sldMkLst>
          <pc:docMk/>
          <pc:sldMk cId="0" sldId="263"/>
        </pc:sldMkLst>
        <pc:spChg chg="mod">
          <ac:chgData name="Katie Becker" userId="bbe6272f-7c76-4d99-91dc-8a4fff8913d2" providerId="ADAL" clId="{ECAAEC73-9DA0-4FC5-8BB4-7DF311365222}" dt="2025-09-20T04:01:09.554" v="7" actId="122"/>
          <ac:spMkLst>
            <pc:docMk/>
            <pc:sldMk cId="0" sldId="263"/>
            <ac:spMk id="8" creationId="{00000000-0000-0000-0000-000000000000}"/>
          </ac:spMkLst>
        </pc:spChg>
      </pc:sldChg>
      <pc:sldChg chg="addSp delSp modSp mod delAnim modAnim modNotes modNotesTx">
        <pc:chgData name="Katie Becker" userId="bbe6272f-7c76-4d99-91dc-8a4fff8913d2" providerId="ADAL" clId="{ECAAEC73-9DA0-4FC5-8BB4-7DF311365222}" dt="2025-09-20T17:26:09.348" v="2313" actId="20577"/>
        <pc:sldMkLst>
          <pc:docMk/>
          <pc:sldMk cId="0" sldId="264"/>
        </pc:sldMkLst>
        <pc:picChg chg="del">
          <ac:chgData name="Katie Becker" userId="bbe6272f-7c76-4d99-91dc-8a4fff8913d2" providerId="ADAL" clId="{ECAAEC73-9DA0-4FC5-8BB4-7DF311365222}" dt="2025-09-20T04:02:23.850" v="17" actId="478"/>
          <ac:picMkLst>
            <pc:docMk/>
            <pc:sldMk cId="0" sldId="264"/>
            <ac:picMk id="5" creationId="{00000000-0000-0000-0000-000000000000}"/>
          </ac:picMkLst>
        </pc:picChg>
        <pc:picChg chg="add mod">
          <ac:chgData name="Katie Becker" userId="bbe6272f-7c76-4d99-91dc-8a4fff8913d2" providerId="ADAL" clId="{ECAAEC73-9DA0-4FC5-8BB4-7DF311365222}" dt="2025-09-20T04:02:40.908" v="21" actId="14100"/>
          <ac:picMkLst>
            <pc:docMk/>
            <pc:sldMk cId="0" sldId="264"/>
            <ac:picMk id="6" creationId="{94127A5C-D189-22C4-518E-3F936E75FCE8}"/>
          </ac:picMkLst>
        </pc:picChg>
      </pc:sldChg>
      <pc:sldChg chg="modNotesTx">
        <pc:chgData name="Katie Becker" userId="bbe6272f-7c76-4d99-91dc-8a4fff8913d2" providerId="ADAL" clId="{ECAAEC73-9DA0-4FC5-8BB4-7DF311365222}" dt="2025-09-20T17:26:52.042" v="2317" actId="113"/>
        <pc:sldMkLst>
          <pc:docMk/>
          <pc:sldMk cId="0" sldId="265"/>
        </pc:sldMkLst>
      </pc:sldChg>
      <pc:sldChg chg="modNotesTx">
        <pc:chgData name="Katie Becker" userId="bbe6272f-7c76-4d99-91dc-8a4fff8913d2" providerId="ADAL" clId="{ECAAEC73-9DA0-4FC5-8BB4-7DF311365222}" dt="2025-09-20T17:27:31.715" v="2320" actId="113"/>
        <pc:sldMkLst>
          <pc:docMk/>
          <pc:sldMk cId="0" sldId="266"/>
        </pc:sldMkLst>
      </pc:sldChg>
      <pc:sldChg chg="modSp mod modNotesTx">
        <pc:chgData name="Katie Becker" userId="bbe6272f-7c76-4d99-91dc-8a4fff8913d2" providerId="ADAL" clId="{ECAAEC73-9DA0-4FC5-8BB4-7DF311365222}" dt="2025-09-20T17:28:20.967" v="2472" actId="20577"/>
        <pc:sldMkLst>
          <pc:docMk/>
          <pc:sldMk cId="0" sldId="267"/>
        </pc:sldMkLst>
        <pc:spChg chg="mod">
          <ac:chgData name="Katie Becker" userId="bbe6272f-7c76-4d99-91dc-8a4fff8913d2" providerId="ADAL" clId="{ECAAEC73-9DA0-4FC5-8BB4-7DF311365222}" dt="2025-09-20T04:04:32.870" v="132" actId="14100"/>
          <ac:spMkLst>
            <pc:docMk/>
            <pc:sldMk cId="0" sldId="267"/>
            <ac:spMk id="5" creationId="{00000000-0000-0000-0000-000000000000}"/>
          </ac:spMkLst>
        </pc:spChg>
        <pc:spChg chg="mod">
          <ac:chgData name="Katie Becker" userId="bbe6272f-7c76-4d99-91dc-8a4fff8913d2" providerId="ADAL" clId="{ECAAEC73-9DA0-4FC5-8BB4-7DF311365222}" dt="2025-09-20T04:06:06.669" v="153" actId="1036"/>
          <ac:spMkLst>
            <pc:docMk/>
            <pc:sldMk cId="0" sldId="267"/>
            <ac:spMk id="7" creationId="{00000000-0000-0000-0000-000000000000}"/>
          </ac:spMkLst>
        </pc:spChg>
        <pc:spChg chg="mod">
          <ac:chgData name="Katie Becker" userId="bbe6272f-7c76-4d99-91dc-8a4fff8913d2" providerId="ADAL" clId="{ECAAEC73-9DA0-4FC5-8BB4-7DF311365222}" dt="2025-09-20T04:06:03.752" v="149" actId="1076"/>
          <ac:spMkLst>
            <pc:docMk/>
            <pc:sldMk cId="0" sldId="267"/>
            <ac:spMk id="8" creationId="{00000000-0000-0000-0000-000000000000}"/>
          </ac:spMkLst>
        </pc:spChg>
      </pc:sldChg>
      <pc:sldChg chg="modNotesTx">
        <pc:chgData name="Katie Becker" userId="bbe6272f-7c76-4d99-91dc-8a4fff8913d2" providerId="ADAL" clId="{ECAAEC73-9DA0-4FC5-8BB4-7DF311365222}" dt="2025-09-20T17:28:39.609" v="2495" actId="20577"/>
        <pc:sldMkLst>
          <pc:docMk/>
          <pc:sldMk cId="0" sldId="268"/>
        </pc:sldMkLst>
      </pc:sldChg>
      <pc:sldChg chg="modNotesTx">
        <pc:chgData name="Katie Becker" userId="bbe6272f-7c76-4d99-91dc-8a4fff8913d2" providerId="ADAL" clId="{ECAAEC73-9DA0-4FC5-8BB4-7DF311365222}" dt="2025-09-20T17:29:05.654" v="2555" actId="20577"/>
        <pc:sldMkLst>
          <pc:docMk/>
          <pc:sldMk cId="0" sldId="269"/>
        </pc:sldMkLst>
      </pc:sldChg>
      <pc:sldChg chg="modNotesTx">
        <pc:chgData name="Katie Becker" userId="bbe6272f-7c76-4d99-91dc-8a4fff8913d2" providerId="ADAL" clId="{ECAAEC73-9DA0-4FC5-8BB4-7DF311365222}" dt="2025-09-20T17:29:11.638" v="2556" actId="113"/>
        <pc:sldMkLst>
          <pc:docMk/>
          <pc:sldMk cId="0" sldId="270"/>
        </pc:sldMkLst>
      </pc:sldChg>
      <pc:sldChg chg="modSp mod modNotesTx">
        <pc:chgData name="Katie Becker" userId="bbe6272f-7c76-4d99-91dc-8a4fff8913d2" providerId="ADAL" clId="{ECAAEC73-9DA0-4FC5-8BB4-7DF311365222}" dt="2025-09-20T04:09:16.150" v="226" actId="5793"/>
        <pc:sldMkLst>
          <pc:docMk/>
          <pc:sldMk cId="0" sldId="271"/>
        </pc:sldMkLst>
        <pc:spChg chg="mod">
          <ac:chgData name="Katie Becker" userId="bbe6272f-7c76-4d99-91dc-8a4fff8913d2" providerId="ADAL" clId="{ECAAEC73-9DA0-4FC5-8BB4-7DF311365222}" dt="2025-09-20T04:09:03.138" v="214" actId="20577"/>
          <ac:spMkLst>
            <pc:docMk/>
            <pc:sldMk cId="0" sldId="271"/>
            <ac:spMk id="10" creationId="{00000000-0000-0000-0000-000000000000}"/>
          </ac:spMkLst>
        </pc:spChg>
      </pc:sldChg>
      <pc:sldChg chg="modNotesTx">
        <pc:chgData name="Katie Becker" userId="bbe6272f-7c76-4d99-91dc-8a4fff8913d2" providerId="ADAL" clId="{ECAAEC73-9DA0-4FC5-8BB4-7DF311365222}" dt="2025-09-20T04:09:35.150" v="232" actId="20577"/>
        <pc:sldMkLst>
          <pc:docMk/>
          <pc:sldMk cId="0" sldId="272"/>
        </pc:sldMkLst>
      </pc:sldChg>
      <pc:sldChg chg="modSp mod modNotesTx">
        <pc:chgData name="Katie Becker" userId="bbe6272f-7c76-4d99-91dc-8a4fff8913d2" providerId="ADAL" clId="{ECAAEC73-9DA0-4FC5-8BB4-7DF311365222}" dt="2025-09-20T19:05:24.133" v="2620" actId="20577"/>
        <pc:sldMkLst>
          <pc:docMk/>
          <pc:sldMk cId="0" sldId="273"/>
        </pc:sldMkLst>
        <pc:spChg chg="mod">
          <ac:chgData name="Katie Becker" userId="bbe6272f-7c76-4d99-91dc-8a4fff8913d2" providerId="ADAL" clId="{ECAAEC73-9DA0-4FC5-8BB4-7DF311365222}" dt="2025-09-20T04:10:20.224" v="242" actId="1036"/>
          <ac:spMkLst>
            <pc:docMk/>
            <pc:sldMk cId="0" sldId="273"/>
            <ac:spMk id="2" creationId="{00000000-0000-0000-0000-000000000000}"/>
          </ac:spMkLst>
        </pc:spChg>
      </pc:sldChg>
      <pc:sldChg chg="modNotesTx">
        <pc:chgData name="Katie Becker" userId="bbe6272f-7c76-4d99-91dc-8a4fff8913d2" providerId="ADAL" clId="{ECAAEC73-9DA0-4FC5-8BB4-7DF311365222}" dt="2025-09-20T19:05:33.145" v="2621" actId="20577"/>
        <pc:sldMkLst>
          <pc:docMk/>
          <pc:sldMk cId="0" sldId="274"/>
        </pc:sldMkLst>
      </pc:sldChg>
      <pc:sldChg chg="modNotesTx">
        <pc:chgData name="Katie Becker" userId="bbe6272f-7c76-4d99-91dc-8a4fff8913d2" providerId="ADAL" clId="{ECAAEC73-9DA0-4FC5-8BB4-7DF311365222}" dt="2025-09-20T04:12:59.852" v="359" actId="113"/>
        <pc:sldMkLst>
          <pc:docMk/>
          <pc:sldMk cId="0" sldId="275"/>
        </pc:sldMkLst>
      </pc:sldChg>
      <pc:sldChg chg="modNotesTx">
        <pc:chgData name="Katie Becker" userId="bbe6272f-7c76-4d99-91dc-8a4fff8913d2" providerId="ADAL" clId="{ECAAEC73-9DA0-4FC5-8BB4-7DF311365222}" dt="2025-09-20T17:30:13.713" v="2567" actId="20577"/>
        <pc:sldMkLst>
          <pc:docMk/>
          <pc:sldMk cId="0" sldId="276"/>
        </pc:sldMkLst>
      </pc:sldChg>
      <pc:sldChg chg="modNotesTx">
        <pc:chgData name="Katie Becker" userId="bbe6272f-7c76-4d99-91dc-8a4fff8913d2" providerId="ADAL" clId="{ECAAEC73-9DA0-4FC5-8BB4-7DF311365222}" dt="2025-09-20T17:30:54.122" v="2577" actId="20577"/>
        <pc:sldMkLst>
          <pc:docMk/>
          <pc:sldMk cId="0" sldId="277"/>
        </pc:sldMkLst>
      </pc:sldChg>
      <pc:sldChg chg="ord modNotesTx">
        <pc:chgData name="Katie Becker" userId="bbe6272f-7c76-4d99-91dc-8a4fff8913d2" providerId="ADAL" clId="{ECAAEC73-9DA0-4FC5-8BB4-7DF311365222}" dt="2025-09-20T04:21:44.706" v="1023"/>
        <pc:sldMkLst>
          <pc:docMk/>
          <pc:sldMk cId="0" sldId="278"/>
        </pc:sldMkLst>
      </pc:sldChg>
      <pc:sldChg chg="modSp mod ord modNotesTx">
        <pc:chgData name="Katie Becker" userId="bbe6272f-7c76-4d99-91dc-8a4fff8913d2" providerId="ADAL" clId="{ECAAEC73-9DA0-4FC5-8BB4-7DF311365222}" dt="2025-09-20T04:19:38.254" v="968"/>
        <pc:sldMkLst>
          <pc:docMk/>
          <pc:sldMk cId="0" sldId="279"/>
        </pc:sldMkLst>
        <pc:spChg chg="mod">
          <ac:chgData name="Katie Becker" userId="bbe6272f-7c76-4d99-91dc-8a4fff8913d2" providerId="ADAL" clId="{ECAAEC73-9DA0-4FC5-8BB4-7DF311365222}" dt="2025-09-20T04:18:49.381" v="958" actId="1076"/>
          <ac:spMkLst>
            <pc:docMk/>
            <pc:sldMk cId="0" sldId="279"/>
            <ac:spMk id="7" creationId="{00000000-0000-0000-0000-000000000000}"/>
          </ac:spMkLst>
        </pc:spChg>
      </pc:sldChg>
      <pc:sldChg chg="modNotesTx">
        <pc:chgData name="Katie Becker" userId="bbe6272f-7c76-4d99-91dc-8a4fff8913d2" providerId="ADAL" clId="{ECAAEC73-9DA0-4FC5-8BB4-7DF311365222}" dt="2025-09-20T04:20:49.143" v="1015" actId="20577"/>
        <pc:sldMkLst>
          <pc:docMk/>
          <pc:sldMk cId="0" sldId="280"/>
        </pc:sldMkLst>
      </pc:sldChg>
      <pc:sldChg chg="modSp mod ord modNotesTx">
        <pc:chgData name="Katie Becker" userId="bbe6272f-7c76-4d99-91dc-8a4fff8913d2" providerId="ADAL" clId="{ECAAEC73-9DA0-4FC5-8BB4-7DF311365222}" dt="2025-09-20T04:25:14.539" v="1444" actId="20577"/>
        <pc:sldMkLst>
          <pc:docMk/>
          <pc:sldMk cId="0" sldId="282"/>
        </pc:sldMkLst>
        <pc:spChg chg="mod">
          <ac:chgData name="Katie Becker" userId="bbe6272f-7c76-4d99-91dc-8a4fff8913d2" providerId="ADAL" clId="{ECAAEC73-9DA0-4FC5-8BB4-7DF311365222}" dt="2025-09-20T04:23:57.797" v="1150" actId="1076"/>
          <ac:spMkLst>
            <pc:docMk/>
            <pc:sldMk cId="0" sldId="282"/>
            <ac:spMk id="7" creationId="{00000000-0000-0000-0000-000000000000}"/>
          </ac:spMkLst>
        </pc:spChg>
        <pc:spChg chg="mod">
          <ac:chgData name="Katie Becker" userId="bbe6272f-7c76-4d99-91dc-8a4fff8913d2" providerId="ADAL" clId="{ECAAEC73-9DA0-4FC5-8BB4-7DF311365222}" dt="2025-09-20T04:22:58.767" v="1060" actId="20577"/>
          <ac:spMkLst>
            <pc:docMk/>
            <pc:sldMk cId="0" sldId="282"/>
            <ac:spMk id="8" creationId="{00000000-0000-0000-0000-000000000000}"/>
          </ac:spMkLst>
        </pc:spChg>
      </pc:sldChg>
      <pc:sldChg chg="modSp mod modNotesTx">
        <pc:chgData name="Katie Becker" userId="bbe6272f-7c76-4d99-91dc-8a4fff8913d2" providerId="ADAL" clId="{ECAAEC73-9DA0-4FC5-8BB4-7DF311365222}" dt="2025-09-20T04:26:42.622" v="1451" actId="14100"/>
        <pc:sldMkLst>
          <pc:docMk/>
          <pc:sldMk cId="0" sldId="283"/>
        </pc:sldMkLst>
        <pc:grpChg chg="mod">
          <ac:chgData name="Katie Becker" userId="bbe6272f-7c76-4d99-91dc-8a4fff8913d2" providerId="ADAL" clId="{ECAAEC73-9DA0-4FC5-8BB4-7DF311365222}" dt="2025-09-20T04:26:42.622" v="1451" actId="14100"/>
          <ac:grpSpMkLst>
            <pc:docMk/>
            <pc:sldMk cId="0" sldId="283"/>
            <ac:grpSpMk id="2" creationId="{00000000-0000-0000-0000-000000000000}"/>
          </ac:grpSpMkLst>
        </pc:grpChg>
        <pc:grpChg chg="mod">
          <ac:chgData name="Katie Becker" userId="bbe6272f-7c76-4d99-91dc-8a4fff8913d2" providerId="ADAL" clId="{ECAAEC73-9DA0-4FC5-8BB4-7DF311365222}" dt="2025-09-20T04:26:33.863" v="1449" actId="14100"/>
          <ac:grpSpMkLst>
            <pc:docMk/>
            <pc:sldMk cId="0" sldId="283"/>
            <ac:grpSpMk id="12" creationId="{00000000-0000-0000-0000-000000000000}"/>
          </ac:grpSpMkLst>
        </pc:grpChg>
      </pc:sldChg>
      <pc:sldChg chg="modNotesTx">
        <pc:chgData name="Katie Becker" userId="bbe6272f-7c76-4d99-91dc-8a4fff8913d2" providerId="ADAL" clId="{ECAAEC73-9DA0-4FC5-8BB4-7DF311365222}" dt="2025-09-20T04:27:22.559" v="1526" actId="20577"/>
        <pc:sldMkLst>
          <pc:docMk/>
          <pc:sldMk cId="0" sldId="284"/>
        </pc:sldMkLst>
      </pc:sldChg>
      <pc:sldChg chg="modNotesTx">
        <pc:chgData name="Katie Becker" userId="bbe6272f-7c76-4d99-91dc-8a4fff8913d2" providerId="ADAL" clId="{ECAAEC73-9DA0-4FC5-8BB4-7DF311365222}" dt="2025-09-20T04:27:59.954" v="1548" actId="20577"/>
        <pc:sldMkLst>
          <pc:docMk/>
          <pc:sldMk cId="0" sldId="285"/>
        </pc:sldMkLst>
      </pc:sldChg>
      <pc:sldChg chg="addSp modSp add mod">
        <pc:chgData name="Katie Becker" userId="bbe6272f-7c76-4d99-91dc-8a4fff8913d2" providerId="ADAL" clId="{ECAAEC73-9DA0-4FC5-8BB4-7DF311365222}" dt="2025-09-20T17:09:04.644" v="2151" actId="1076"/>
        <pc:sldMkLst>
          <pc:docMk/>
          <pc:sldMk cId="3719235937" sldId="286"/>
        </pc:sldMkLst>
        <pc:spChg chg="mod">
          <ac:chgData name="Katie Becker" userId="bbe6272f-7c76-4d99-91dc-8a4fff8913d2" providerId="ADAL" clId="{ECAAEC73-9DA0-4FC5-8BB4-7DF311365222}" dt="2025-09-20T17:06:25.788" v="1881" actId="1038"/>
          <ac:spMkLst>
            <pc:docMk/>
            <pc:sldMk cId="3719235937" sldId="286"/>
            <ac:spMk id="10" creationId="{A1275AD7-A3C1-9CD8-9B67-68DA4D9245F3}"/>
          </ac:spMkLst>
        </pc:spChg>
        <pc:spChg chg="mod">
          <ac:chgData name="Katie Becker" userId="bbe6272f-7c76-4d99-91dc-8a4fff8913d2" providerId="ADAL" clId="{ECAAEC73-9DA0-4FC5-8BB4-7DF311365222}" dt="2025-09-20T17:08:48.341" v="2136" actId="20577"/>
          <ac:spMkLst>
            <pc:docMk/>
            <pc:sldMk cId="3719235937" sldId="286"/>
            <ac:spMk id="11" creationId="{FE94E085-A071-F501-4ED9-0230B9C0E9DD}"/>
          </ac:spMkLst>
        </pc:spChg>
        <pc:spChg chg="add mod">
          <ac:chgData name="Katie Becker" userId="bbe6272f-7c76-4d99-91dc-8a4fff8913d2" providerId="ADAL" clId="{ECAAEC73-9DA0-4FC5-8BB4-7DF311365222}" dt="2025-09-20T17:09:04.644" v="2151" actId="1076"/>
          <ac:spMkLst>
            <pc:docMk/>
            <pc:sldMk cId="3719235937" sldId="286"/>
            <ac:spMk id="12" creationId="{6C9B49CC-E7C6-2217-8841-C0D6E86AF76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20.09.2025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Katie Becker </a:t>
            </a:r>
          </a:p>
          <a:p>
            <a:r>
              <a:rPr lang="en-US" dirty="0"/>
              <a:t>Community Risk Reduction Specialist with South Metro Fire Rescue. Before that, I was a firefighter and paramedic for 10 years working both for South Metro Fire Rescue and starting my career with the Los Angeles City Fire Department. </a:t>
            </a:r>
          </a:p>
          <a:p>
            <a:endParaRPr lang="en-US" dirty="0"/>
          </a:p>
          <a:p>
            <a:r>
              <a:rPr lang="en-US" dirty="0"/>
              <a:t>Over the course of my firefighting career, across cities and age groups and types of calls - they all have one thing in common. The emergency often catches them off guard. This results in more pain, injury</a:t>
            </a:r>
            <a:r>
              <a:rPr lang="en-US"/>
              <a:t>, confusion or even chaos. </a:t>
            </a:r>
            <a:endParaRPr lang="en-US" dirty="0"/>
          </a:p>
          <a:p>
            <a:r>
              <a:rPr lang="en-US" dirty="0"/>
              <a:t>You don't know when an emergency will happen to you or your family. A lot of us take comfort in the thought that it never will... But for the 50,000 calls annually just here in South Metro's Fire District... It did happen to them.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Due to improper disposal of smoking materials. The fire was able to grow to this size without being noticed because it started outside (no alarm, unnoticed at night around 2am…) Mulch is incredibly flammable. Potting soil is also flammable.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Discard smoking materials in metal trash can designed for that. Fully extinguish (no heat) before throwing in the trash.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This fire occurred in March at an older adult residential group home... 6 people rescued from home - 2 unfortunately died from their injuries, 4 injured. </a:t>
            </a:r>
          </a:p>
          <a:p>
            <a:endParaRPr lang="en-US" dirty="0"/>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Fall is in 2 days - Winter is coming... Holidays or just cozy vibes invite lost of opportunity for heat/fire. </a:t>
            </a:r>
          </a:p>
          <a:p>
            <a:r>
              <a:rPr lang="en-US" b="1" dirty="0"/>
              <a:t>Space heaters</a:t>
            </a:r>
            <a:r>
              <a:rPr lang="en-US" dirty="0"/>
              <a:t> - sturdy surface, equipped with safety mechanism that turns it off it </a:t>
            </a:r>
            <a:r>
              <a:rPr lang="en-US" dirty="0" err="1"/>
              <a:t>it</a:t>
            </a:r>
            <a:r>
              <a:rPr lang="en-US" dirty="0"/>
              <a:t> tips over. 3ft from anything that can burn. </a:t>
            </a:r>
          </a:p>
          <a:p>
            <a:endParaRPr lang="en-US" dirty="0"/>
          </a:p>
          <a:p>
            <a:r>
              <a:rPr lang="en-US" b="1" dirty="0"/>
              <a:t>Don't overload circuits. </a:t>
            </a:r>
            <a:r>
              <a:rPr lang="en-US" dirty="0"/>
              <a:t>Plug appliances directly into walls (limit extension cords, not permanent) Have this checked by a professional.</a:t>
            </a:r>
          </a:p>
          <a:p>
            <a:r>
              <a:rPr lang="en-US" b="1" dirty="0"/>
              <a:t>Maintain appliances: </a:t>
            </a:r>
            <a:r>
              <a:rPr lang="en-US" dirty="0"/>
              <a:t>Furnace, fireplace 1x/year, washer/dryer (Lint), etc. </a:t>
            </a:r>
          </a:p>
          <a:p>
            <a:endParaRPr lang="en-US" dirty="0"/>
          </a:p>
          <a:p>
            <a:r>
              <a:rPr lang="en-US" b="1" dirty="0"/>
              <a:t>Candles</a:t>
            </a:r>
            <a:r>
              <a:rPr lang="en-US" dirty="0"/>
              <a:t> - Electric ones are best, NOTHING by your bed or on a cluttered surface, Don't leave the room.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Medical oxygen adds a </a:t>
            </a:r>
            <a:r>
              <a:rPr lang="en-US" b="1" dirty="0"/>
              <a:t>higher percentage of oxygen to the air </a:t>
            </a:r>
            <a:r>
              <a:rPr lang="en-US" dirty="0"/>
              <a:t>a patient uses to breathe. Fire needs oxygen to burn. If a fire should start in an </a:t>
            </a:r>
            <a:r>
              <a:rPr lang="en-US" b="1" dirty="0"/>
              <a:t>oxygen-enriched area</a:t>
            </a:r>
            <a:r>
              <a:rPr lang="en-US" dirty="0"/>
              <a:t>, the material burning will burn more quickly. (saturates furniture, carpet, bedding). </a:t>
            </a:r>
          </a:p>
          <a:p>
            <a:endParaRPr lang="en-US" dirty="0"/>
          </a:p>
          <a:p>
            <a:r>
              <a:rPr lang="en-US" b="1" dirty="0"/>
              <a:t>Smoking materials is the leading heat source</a:t>
            </a:r>
            <a:r>
              <a:rPr lang="en-US" dirty="0"/>
              <a:t> resulting in medical oxygen related fires, injuries and deaths. Post NO SMOKING signs inside and outside your home as a reminder. </a:t>
            </a:r>
          </a:p>
          <a:p>
            <a:r>
              <a:rPr lang="en-US" dirty="0"/>
              <a:t>Body oil, hand lotion, sprays and items containing oil and grease can easily ignite. Keep oil and grease away where oxygen is in use.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Those are the things that put you at risk… but you can’t prevent every fire – So we’ll talk Escape planning. </a:t>
            </a:r>
          </a:p>
          <a:p>
            <a:r>
              <a:rPr lang="en-US" b="1" dirty="0"/>
              <a:t>It’s not like the movies.</a:t>
            </a:r>
            <a:r>
              <a:rPr lang="en-US" dirty="0"/>
              <a:t> Hollywood depicts a firefighter carrying out 2 people over their shoulder no problem… Not reality!  ​</a:t>
            </a:r>
          </a:p>
          <a:p>
            <a:endParaRPr lang="en-US" dirty="0"/>
          </a:p>
          <a:p>
            <a:r>
              <a:rPr lang="en-US" dirty="0"/>
              <a:t>This was a fire at an older adult community - 200 people needed to be rescued - They did not evacuate. No fatalities. </a:t>
            </a:r>
          </a:p>
          <a:p>
            <a:r>
              <a:rPr lang="en-US" dirty="0"/>
              <a:t>Whether in a single-family home or an older adult community... </a:t>
            </a:r>
            <a:r>
              <a:rPr lang="en-US" b="1" dirty="0"/>
              <a:t>ALWAYS treat an alarm it like the real thing. Get out.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Home Escape Planning - 2 ways out - Door + Windows. Meeting Place outside. </a:t>
            </a:r>
          </a:p>
          <a:p>
            <a:endParaRPr lang="en-US" dirty="0"/>
          </a:p>
          <a:p>
            <a:r>
              <a:rPr lang="en-US" dirty="0"/>
              <a:t>Windows - This may not be a real/valid exit (too small, 2nd story, etc.). </a:t>
            </a:r>
          </a:p>
          <a:p>
            <a:r>
              <a:rPr lang="en-US" dirty="0"/>
              <a:t>Know your plan so you could navigate quickly in the dark/smoke.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1. Don't Panic 2. Approaching any door – Check for heat/smoke, open carefully, close behind you. ​</a:t>
            </a:r>
          </a:p>
          <a:p>
            <a:r>
              <a:rPr lang="en-US" dirty="0"/>
              <a:t>3. Exit Quickly “Get low and go” under smoke</a:t>
            </a:r>
          </a:p>
          <a:p>
            <a:r>
              <a:rPr lang="en-US" dirty="0"/>
              <a:t>4. Meeting Place</a:t>
            </a:r>
          </a:p>
          <a:p>
            <a:r>
              <a:rPr lang="en-US" dirty="0"/>
              <a:t>5. Call 9-1-1 and communicate important information. </a:t>
            </a:r>
          </a:p>
          <a:p>
            <a:endParaRPr lang="en-US" dirty="0"/>
          </a:p>
          <a:p>
            <a:r>
              <a:rPr lang="en-US" b="1" dirty="0"/>
              <a:t>Why do we close doors behind us?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Fire doesn't kill people... smoke does. </a:t>
            </a:r>
          </a:p>
          <a:p>
            <a:endParaRPr lang="en-US" dirty="0"/>
          </a:p>
          <a:p>
            <a:r>
              <a:rPr lang="en-US" b="1" dirty="0"/>
              <a:t>Close before you doze. </a:t>
            </a:r>
          </a:p>
          <a:p>
            <a:endParaRPr lang="en-US" dirty="0"/>
          </a:p>
          <a:p>
            <a:r>
              <a:rPr lang="en-US" dirty="0"/>
              <a:t>Gives you time to safely escape once you hear the alarms.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Vertical exit stairwells have a 2-hour fire-resistance rating – if their doors are closed! ​Leave walkers outside! (Portable cane?)</a:t>
            </a:r>
          </a:p>
          <a:p>
            <a:endParaRPr lang="en-US" dirty="0"/>
          </a:p>
          <a:p>
            <a:r>
              <a:rPr lang="en-US" dirty="0"/>
              <a:t>Take a break - better to rescue you from the 2nd floor than the 4th. </a:t>
            </a:r>
          </a:p>
          <a:p>
            <a:r>
              <a:rPr lang="en-US" dirty="0"/>
              <a:t>​</a:t>
            </a:r>
          </a:p>
          <a:p>
            <a:r>
              <a:rPr lang="en-US" dirty="0"/>
              <a:t>Move at your own pace. Inside slow, Outside fast. 2 hands on railing - Strong leg down first. </a:t>
            </a:r>
          </a:p>
          <a:p>
            <a:r>
              <a:rPr lang="en-US" dirty="0"/>
              <a:t>Wear supportive shoes and don’t forget your glasses!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Check for heat or smoke – close your door/keep it closed​. Block smoke with a towel or blanket. ​</a:t>
            </a:r>
          </a:p>
          <a:p>
            <a:r>
              <a:rPr lang="en-US" dirty="0"/>
              <a:t>Call 9-1-1 – even if firefighters are already on scene – dispatchers will tell firefighters your location and send a crew to you. ​</a:t>
            </a:r>
          </a:p>
          <a:p>
            <a:r>
              <a:rPr lang="en-US" dirty="0"/>
              <a:t>Wait by the window for rescue (do not open the window). ​</a:t>
            </a:r>
          </a:p>
          <a:p>
            <a:endParaRPr lang="en-US" dirty="0"/>
          </a:p>
          <a:p>
            <a:r>
              <a:rPr lang="en-US" dirty="0"/>
              <a:t>IF smoke or fire enters your room and you cannot get out – open your window and yell/throw something at the firefighters to get their attention (ex pillow). Last chance. ​</a:t>
            </a:r>
          </a:p>
          <a:p>
            <a:endParaRPr lang="en-US" dirty="0"/>
          </a:p>
          <a:p>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ISO Rating #1</a:t>
            </a:r>
            <a:r>
              <a:rPr lang="en-US" dirty="0"/>
              <a:t> – The best there is. We can bring certain # of response/gallons of water within a certain amount of time anywhere in our district. </a:t>
            </a:r>
            <a:r>
              <a:rPr lang="en-US" b="1" dirty="0"/>
              <a:t>Residential Fires are common and we bring a ton of resources to put these fires out and rescue occupants…. Red X if you’re displaced. </a:t>
            </a:r>
          </a:p>
          <a:p>
            <a:endParaRPr lang="en-US" dirty="0"/>
          </a:p>
          <a:p>
            <a:r>
              <a:rPr lang="en-US" dirty="0"/>
              <a:t>We always assume the FD will be coming… but we serve almost </a:t>
            </a:r>
            <a:r>
              <a:rPr lang="en-US" b="1" dirty="0"/>
              <a:t>600,000 residents with 30 stations</a:t>
            </a:r>
            <a:r>
              <a:rPr lang="en-US" dirty="0"/>
              <a:t>. </a:t>
            </a:r>
          </a:p>
          <a:p>
            <a:r>
              <a:rPr lang="en-US" b="1" dirty="0"/>
              <a:t>300 square miles. </a:t>
            </a:r>
          </a:p>
          <a:p>
            <a:r>
              <a:rPr lang="en-US" dirty="0"/>
              <a:t>So what if there’s a neighborhood wide emergency and you’re 12th in line for resources… or what about a city-wide emergency… what about district wide?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2CA3C-550F-F9EB-38D9-FBEC97D2B596}"/>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307315-4450-0545-348A-7B8259F08403}"/>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5A25B82A-1F96-4534-A3B2-0CADDCE76E82}"/>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61528C06-9E5F-50AE-7CD9-1A8B46FBB314}"/>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C54C9B04-B907-A376-3C31-7269B175BBED}"/>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Katie Becker </a:t>
            </a:r>
          </a:p>
          <a:p>
            <a:r>
              <a:rPr lang="en-US" dirty="0"/>
              <a:t>Community Risk Reduction Specialist with South Metro Fire Rescue. Before that, I was a firefighter and paramedic for 10 years working both for South Metro Fire Rescue and starting my career with the Los Angeles City Fire Department. </a:t>
            </a:r>
          </a:p>
          <a:p>
            <a:endParaRPr lang="en-US" dirty="0"/>
          </a:p>
          <a:p>
            <a:r>
              <a:rPr lang="en-US" dirty="0"/>
              <a:t>Over the course of my firefighting career, across cities and age groups and types of calls - they all have one thing in common. The emergency often catches them off guard. </a:t>
            </a:r>
          </a:p>
          <a:p>
            <a:r>
              <a:rPr lang="en-US" dirty="0"/>
              <a:t>You don't know when an emergency will happen to you or your family. A lot of us take comfort in the thought that it never will... But for the 50,000 calls annually just here in South Metro's Fire District... It did happen to them. </a:t>
            </a:r>
          </a:p>
        </p:txBody>
      </p:sp>
      <p:sp>
        <p:nvSpPr>
          <p:cNvPr id="6" name="Footer Placeholder 5">
            <a:extLst>
              <a:ext uri="{FF2B5EF4-FFF2-40B4-BE49-F238E27FC236}">
                <a16:creationId xmlns:a16="http://schemas.microsoft.com/office/drawing/2014/main" id="{719C1913-15B1-1163-3217-118645F25F29}"/>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8B564E75-DBD7-D0ED-8880-B2EE35E22BF1}"/>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149775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0" dirty="0"/>
              <a:t>LAFD is also an ISO #1 rated Fire Department – Considered one of the best in the world. </a:t>
            </a:r>
          </a:p>
          <a:p>
            <a:r>
              <a:rPr lang="en-US" b="1" dirty="0"/>
              <a:t>You cannot rely on anyone else in this type of emergency. It’s up to you</a:t>
            </a:r>
            <a:r>
              <a:rPr lang="en-US" b="1"/>
              <a:t>. </a:t>
            </a:r>
            <a:endParaRPr lang="en-US" dirty="0"/>
          </a:p>
          <a:p>
            <a:r>
              <a:rPr lang="en-US" dirty="0"/>
              <a:t>So what if there’s a neighborhood wide emergency and you’re 15th in line for resources… or what about a city-wide emergency… what about district wide and thousands need help... We’re going to talk about how to best prepare for something like this. </a:t>
            </a:r>
          </a:p>
          <a:p>
            <a:endParaRPr lang="en-US" dirty="0"/>
          </a:p>
          <a:p>
            <a:r>
              <a:rPr lang="en-US" dirty="0"/>
              <a:t>But HOW did some of these homes survive? Looks like a miracle or just luck… but there are common characteristics for houses that survive </a:t>
            </a:r>
            <a:r>
              <a:rPr lang="en-US" dirty="0" err="1"/>
              <a:t>Conflagurations</a:t>
            </a:r>
            <a:r>
              <a:rPr lang="en-US" dirty="0"/>
              <a:t> like this. But it’s not a perfect equation.. A+B = your house doesn’t burn down… It’s intentional mitigation and prevention.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 Home Ignition Zone Guide increases the likelihood your home survives a wildfire by addressing the home ignition zone, which is the home itself and the area around it. This will minimize the ability of your home to ignite during a wildfire, in part by reducing or eliminating nearby fuels. </a:t>
            </a:r>
          </a:p>
          <a:p>
            <a:endParaRPr lang="en-US" dirty="0"/>
          </a:p>
          <a:p>
            <a:r>
              <a:rPr lang="en-US" dirty="0"/>
              <a:t>I’m not going to go into this as it’s an entire class – But we also </a:t>
            </a:r>
            <a:r>
              <a:rPr lang="en-US" b="1" dirty="0"/>
              <a:t>offer home assessments </a:t>
            </a:r>
            <a:r>
              <a:rPr lang="en-US" dirty="0"/>
              <a:t>to help you figure out what you want to prioritize with mitigation</a:t>
            </a:r>
          </a:p>
          <a:p>
            <a:endParaRPr lang="en-US" dirty="0"/>
          </a:p>
          <a:p>
            <a:r>
              <a:rPr lang="en-US" b="1" dirty="0"/>
              <a:t>Go to SouthMetroCRR.org to look at tax reimbursement programs for wildfire mitigation. Matching programs.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Reverse 9-1-1 – emergency notification system for a geographical area. (Ex Bulldozer rampage in Granby notified 1500 residents, after the Boston marathon bombing, it notified residents to stay in their homes while they were looking for the suspect). </a:t>
            </a:r>
          </a:p>
          <a:p>
            <a:endParaRPr lang="en-US" dirty="0"/>
          </a:p>
          <a:p>
            <a:r>
              <a:rPr lang="en-US" dirty="0"/>
              <a:t>Pre-Evacuation Warning; Evacuation Order; Shelter-In-Place order (Continue to listen for further instructions) </a:t>
            </a:r>
          </a:p>
          <a:p>
            <a:endParaRPr lang="en-US" dirty="0"/>
          </a:p>
          <a:p>
            <a:r>
              <a:rPr lang="en-US" b="1" dirty="0"/>
              <a:t>We have a Link to sign up for Reverse 9-1-1 in the go bags we provided you.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There are lots of lists we could provide... but it really depends on what you need! And the bag looks different for different emergencies – And different people. </a:t>
            </a:r>
          </a:p>
          <a:p>
            <a:endParaRPr lang="en-US" dirty="0"/>
          </a:p>
          <a:p>
            <a:r>
              <a:rPr lang="en-US" dirty="0"/>
              <a:t>A DISASTER kit requires food, gallons of water, hand-cranked radios, and sleeping bag... etc. And while we do encourage disaster preparedness, it's not always realistic or attainable. </a:t>
            </a:r>
          </a:p>
          <a:p>
            <a:endParaRPr lang="en-US" dirty="0"/>
          </a:p>
          <a:p>
            <a:r>
              <a:rPr lang="en-US" dirty="0"/>
              <a:t>I want you to be prepared for: </a:t>
            </a:r>
            <a:r>
              <a:rPr lang="en-US" b="1" dirty="0"/>
              <a:t>stay in your home </a:t>
            </a:r>
            <a:r>
              <a:rPr lang="en-US" dirty="0"/>
              <a:t>safely even in case of a blackout... be prepared for personal </a:t>
            </a:r>
            <a:r>
              <a:rPr lang="en-US" b="1" dirty="0"/>
              <a:t>medical emergencies</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evacuate your home in case of a fire... </a:t>
            </a:r>
          </a:p>
          <a:p>
            <a:pPr marL="171450" indent="-171450">
              <a:buFontTx/>
              <a:buChar char="-"/>
            </a:pP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Meds - </a:t>
            </a:r>
          </a:p>
          <a:p>
            <a:r>
              <a:rPr lang="en-US" dirty="0"/>
              <a:t>- List of med/dosage, doc/pharmacy contacts. </a:t>
            </a:r>
          </a:p>
          <a:p>
            <a:r>
              <a:rPr lang="en-US" dirty="0"/>
              <a:t>- Refrigerated meds? How long? cooler? </a:t>
            </a:r>
          </a:p>
          <a:p>
            <a:endParaRPr lang="en-US" dirty="0"/>
          </a:p>
          <a:p>
            <a:r>
              <a:rPr lang="en-US" dirty="0"/>
              <a:t>Phones: Corded landline may still work </a:t>
            </a:r>
          </a:p>
          <a:p>
            <a:r>
              <a:rPr lang="en-US" dirty="0"/>
              <a:t>- Keep phone charged, portable battery charged. </a:t>
            </a:r>
          </a:p>
          <a:p>
            <a:r>
              <a:rPr lang="en-US" dirty="0"/>
              <a:t>- Share </a:t>
            </a:r>
            <a:r>
              <a:rPr lang="en-US" b="1" dirty="0"/>
              <a:t>emergency communication plan </a:t>
            </a:r>
            <a:r>
              <a:rPr lang="en-US" dirty="0"/>
              <a:t>with neighbors/family/friends. </a:t>
            </a:r>
          </a:p>
          <a:p>
            <a:endParaRPr lang="en-US" dirty="0"/>
          </a:p>
          <a:p>
            <a:r>
              <a:rPr lang="en-US" dirty="0"/>
              <a:t>Lighting - Flashlight! No candles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Utility - may have "Medical Priority" List</a:t>
            </a:r>
          </a:p>
          <a:p>
            <a:endParaRPr lang="en-US" dirty="0"/>
          </a:p>
          <a:p>
            <a:r>
              <a:rPr lang="en-US" dirty="0"/>
              <a:t>Extra batteries/backup power sources. </a:t>
            </a:r>
          </a:p>
          <a:p>
            <a:r>
              <a:rPr lang="en-US" dirty="0"/>
              <a:t>Practice - Know how to switch from electric to battery on the device.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You may have ZERO time to do anything but escape. Or you may not even be home when it happens. So your STUFF can't be important in that moment. </a:t>
            </a:r>
          </a:p>
          <a:p>
            <a:endParaRPr lang="en-US" dirty="0"/>
          </a:p>
          <a:p>
            <a:r>
              <a:rPr lang="en-US" dirty="0"/>
              <a:t>Prepare for this - copies of important documents off site. Pictures online/Cloud</a:t>
            </a:r>
          </a:p>
          <a:p>
            <a:r>
              <a:rPr lang="en-US" dirty="0"/>
              <a:t>Nothing is "Fire-Proof", but most fires are contained to the room of origin, so a box will protect from smoke. </a:t>
            </a:r>
          </a:p>
          <a:p>
            <a:endParaRPr lang="en-US" dirty="0"/>
          </a:p>
          <a:p>
            <a:r>
              <a:rPr lang="en-US" dirty="0"/>
              <a:t>Even if you don't bring your go-bag out with you, the firefighters can grab it easily. We'll talk contents in a second: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Batteries for hearing aids? What else might you want? </a:t>
            </a:r>
          </a:p>
          <a:p>
            <a:endParaRPr lang="en-US" dirty="0"/>
          </a:p>
          <a:p>
            <a:r>
              <a:rPr lang="en-US" dirty="0"/>
              <a:t>Personal Choices</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Bring go-bag to the hospital (most likely reason for it – so keep it ready) </a:t>
            </a:r>
          </a:p>
          <a:p>
            <a:r>
              <a:rPr lang="en-US" dirty="0"/>
              <a:t>Medical Info or Medical ID on phone section in your phone's settings or contacts app, input your health details, and ensure the "Show on Lock screen" option is enabled – Health or Safety app on your phone. Add emergency or medical info. (Depending on Android or </a:t>
            </a:r>
            <a:r>
              <a:rPr lang="en-US" dirty="0" err="1"/>
              <a:t>iphone</a:t>
            </a:r>
            <a:r>
              <a:rPr lang="en-US" dirty="0"/>
              <a:t>)</a:t>
            </a:r>
          </a:p>
          <a:p>
            <a:endParaRPr lang="en-US" dirty="0"/>
          </a:p>
          <a:p>
            <a:r>
              <a:rPr lang="en-US" dirty="0"/>
              <a:t>File of Life – communicate with medics if you can’t in that moment – Stroke, unconscious, pain, panic… etc. </a:t>
            </a:r>
          </a:p>
          <a:p>
            <a:endParaRPr lang="en-US" dirty="0"/>
          </a:p>
          <a:p>
            <a:r>
              <a:rPr lang="en-US" dirty="0"/>
              <a:t>(keep for reference only) </a:t>
            </a:r>
          </a:p>
          <a:p>
            <a:r>
              <a:rPr lang="en-US" dirty="0"/>
              <a:t>Android: Open the Safety app or go to your phone's Settings. </a:t>
            </a:r>
          </a:p>
          <a:p>
            <a:r>
              <a:rPr lang="en-US" dirty="0"/>
              <a:t>Tap Emergency Info or Medical Info. </a:t>
            </a:r>
          </a:p>
          <a:p>
            <a:endParaRPr lang="en-US" dirty="0"/>
          </a:p>
          <a:p>
            <a:r>
              <a:rPr lang="en-US" dirty="0"/>
              <a:t>iPhone: Open the Health app. </a:t>
            </a:r>
          </a:p>
          <a:p>
            <a:r>
              <a:rPr lang="en-US" dirty="0"/>
              <a:t>Tap your profile picture in the upper-right corner. </a:t>
            </a:r>
          </a:p>
          <a:p>
            <a:r>
              <a:rPr lang="en-US" dirty="0"/>
              <a:t>Scroll down to Features and tap Medical ID.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Often we approach a sick person, and look to their family and ask "what are their end of life wishes?"... And the response is panic. </a:t>
            </a:r>
          </a:p>
          <a:p>
            <a:endParaRPr lang="en-US" dirty="0"/>
          </a:p>
          <a:p>
            <a:r>
              <a:rPr lang="en-US" dirty="0"/>
              <a:t>Right for you - We have protocols in place (one is if no "DNR" is in place, we perform chest compressions, intubate, admin meds - aggressive Life Saving Measures. But a DNR doesn't prevent us from trying to save you - it just makes us stop if your heart stops... We still do everything we can (as allowed in your form) up to that point. </a:t>
            </a:r>
          </a:p>
          <a:p>
            <a:endParaRPr lang="en-US" dirty="0"/>
          </a:p>
          <a:p>
            <a:r>
              <a:rPr lang="en-US" dirty="0"/>
              <a:t>Informed Decision - Yes or No CPR, doesn't matter to us - We just want to know you've made an informed decision and we want to respect it. Helps First responder mental health. </a:t>
            </a:r>
          </a:p>
          <a:p>
            <a:endParaRPr lang="en-US" dirty="0"/>
          </a:p>
          <a:p>
            <a:r>
              <a:rPr lang="en-US" dirty="0"/>
              <a:t>Communicate - Fill it out, let someone know where it is, File of Life let's us know where it is. (fold up in back, Bracelet/necklace)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So this is not meant to scare you - Having a plan is meant to empower you. But you can't prepare for everything. </a:t>
            </a:r>
          </a:p>
          <a:p>
            <a:r>
              <a:rPr lang="en-US" dirty="0"/>
              <a:t>So what can we do? </a:t>
            </a:r>
          </a:p>
          <a:p>
            <a:r>
              <a:rPr lang="en-US" dirty="0"/>
              <a:t>1. We can reduce your risk of an emergency occurring in the first place. </a:t>
            </a:r>
          </a:p>
          <a:p>
            <a:r>
              <a:rPr lang="en-US" dirty="0"/>
              <a:t>2. Do some prep work so that if an emergency occurs, you are prepared for it best you can be. </a:t>
            </a:r>
          </a:p>
          <a:p>
            <a:r>
              <a:rPr lang="en-US" dirty="0"/>
              <a:t>3. Help you recover after an emergency and reduce your risk of it happening again...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If you remember 1 thing from this chat - Make sure you have working smoke alarms in your home, and call me if you don't. </a:t>
            </a:r>
          </a:p>
          <a:p>
            <a:endParaRPr lang="en-US" dirty="0"/>
          </a:p>
          <a:p>
            <a:r>
              <a:rPr lang="en-US" dirty="0"/>
              <a:t>Emergency Preparedness - I see it as a pretty messed up game. What would it look like if ____ happened right now? Would I be prepared? What would that look like? You need to play through scenarios because you can't prepare for everything. But you just might think about your plan Right before it happens to you. </a:t>
            </a:r>
          </a:p>
          <a:p>
            <a:endParaRPr lang="en-US" dirty="0"/>
          </a:p>
          <a:p>
            <a:r>
              <a:rPr lang="en-US" dirty="0"/>
              <a:t>South Metro's Risk Reduction Team is here to help you - please reach out if you have any questions or concerns about your safety. We provide a lot of resources I didn't even get a chance to go over so if in doubt - just reach out and ask!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Thank you! Reach out with any questions. Appreciate your time. </a:t>
            </a:r>
          </a:p>
          <a:p>
            <a:endParaRPr lang="en-US" dirty="0"/>
          </a:p>
          <a:p>
            <a:r>
              <a:rPr lang="en-US" dirty="0"/>
              <a:t>Please visit www.SouthMetroCRR.org for more information on medical emergencies, older adult resources, and other concerns throughout our district.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1. Fire Safety - because I can't represent the FD without this! But also older adults are proportionately more at risk when it comes to fires... </a:t>
            </a:r>
          </a:p>
          <a:p>
            <a:r>
              <a:rPr lang="en-US" dirty="0"/>
              <a:t>2. How to escape home and wildfires. </a:t>
            </a:r>
          </a:p>
          <a:p>
            <a:r>
              <a:rPr lang="en-US" dirty="0"/>
              <a:t>3. Preparing (Before the emergency) - Set yourself up for success. Also discuss what a 9-1-1 call looks like or things we can do to make it run smoothly. </a:t>
            </a:r>
          </a:p>
          <a:p>
            <a:r>
              <a:rPr lang="en-US" dirty="0"/>
              <a:t>4. SMFR is here to help and we have lots of resources available for you!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You have less than 3 minutes to get out AFTER the smoke alarm sounds... if it sounds. </a:t>
            </a:r>
          </a:p>
          <a:p>
            <a:r>
              <a:rPr lang="en-US" dirty="0"/>
              <a:t>NFPA research, When working smoke alarms are present in your home, the risk of dying in a home fire is cut in half</a:t>
            </a:r>
          </a:p>
          <a:p>
            <a:endParaRPr lang="en-US" dirty="0"/>
          </a:p>
          <a:p>
            <a:r>
              <a:rPr lang="en-US" b="1" dirty="0"/>
              <a:t>60% of fire deaths happen in homes with either no smoke alarms or no working smoke alarms.</a:t>
            </a:r>
          </a:p>
          <a:p>
            <a:endParaRPr lang="en-US" dirty="0"/>
          </a:p>
          <a:p>
            <a:r>
              <a:rPr lang="en-US" dirty="0"/>
              <a:t>Monthly - Broom handle to touch the test button.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If you know you won't be able to hear the alarm or think you won't - These devices are activated by the sound of a regular smoke alarm. Strobe lights flash to alert people of a possible fire when they're awake. </a:t>
            </a:r>
          </a:p>
          <a:p>
            <a:r>
              <a:rPr lang="en-US" dirty="0"/>
              <a:t>When asleep, pillow or bed shaker alarms can wake you up to alert you to a fire. </a:t>
            </a:r>
          </a:p>
          <a:p>
            <a:r>
              <a:rPr lang="en-US" b="1" dirty="0"/>
              <a:t>BOTH </a:t>
            </a:r>
            <a:r>
              <a:rPr lang="en-US" b="0" dirty="0"/>
              <a:t>are</a:t>
            </a:r>
            <a:r>
              <a:rPr lang="en-US" dirty="0"/>
              <a:t> recommended - wakes you up and keeps you up. </a:t>
            </a:r>
          </a:p>
          <a:p>
            <a:endParaRPr lang="en-US" dirty="0"/>
          </a:p>
          <a:p>
            <a:r>
              <a:rPr lang="en-US" dirty="0"/>
              <a:t>We can provide these alarms for free or help you install alarms you purchased on your own.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Produced when fuels such as gasoline, natural gas, propane, oil, or wood burn incompletely. (Car exhaust, furnaces, stoves, water heater, generator, etc.)</a:t>
            </a:r>
          </a:p>
          <a:p>
            <a:endParaRPr lang="en-US" dirty="0"/>
          </a:p>
          <a:p>
            <a:r>
              <a:rPr lang="en-US" dirty="0"/>
              <a:t>concentration of gas, or age or medical </a:t>
            </a:r>
            <a:r>
              <a:rPr lang="en-US" dirty="0" err="1"/>
              <a:t>hx</a:t>
            </a:r>
            <a:r>
              <a:rPr lang="en-US" dirty="0"/>
              <a:t> - problems with oxygenation. High concentrations can cause severe symptoms or death in under </a:t>
            </a:r>
            <a:r>
              <a:rPr lang="en-US" b="1" dirty="0"/>
              <a:t>five minutes</a:t>
            </a:r>
            <a:r>
              <a:rPr lang="en-US" dirty="0"/>
              <a:t>, while lower concentrations can take </a:t>
            </a:r>
            <a:r>
              <a:rPr lang="en-US" b="1" dirty="0"/>
              <a:t>one to two hours or even days </a:t>
            </a:r>
            <a:r>
              <a:rPr lang="en-US" dirty="0"/>
              <a:t>to become dangerous.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Kitchen fires are the </a:t>
            </a:r>
            <a:r>
              <a:rPr lang="en-US" b="1" dirty="0"/>
              <a:t>#1 cause of home fires in the united states.</a:t>
            </a:r>
            <a:r>
              <a:rPr lang="en-US" dirty="0"/>
              <a:t> (Open flames, heat, movement, opportunity for distraction, etc.) Take it for granted. </a:t>
            </a:r>
            <a:r>
              <a:rPr lang="en-US" b="1" dirty="0"/>
              <a:t>Over 1/4 people killed by cooking fires were asleep when they were fatally injured. </a:t>
            </a:r>
          </a:p>
          <a:p>
            <a:r>
              <a:rPr lang="en-US" b="1" dirty="0"/>
              <a:t>TIPS for COOKING? </a:t>
            </a:r>
            <a:r>
              <a:rPr lang="en-US" dirty="0"/>
              <a:t>Timers, no meds/alcohol, stay </a:t>
            </a:r>
          </a:p>
          <a:p>
            <a:r>
              <a:rPr lang="en-US" dirty="0"/>
              <a:t>Grease fires - NO WATER. Put a lid on it. Turn off heat</a:t>
            </a:r>
          </a:p>
          <a:p>
            <a:endParaRPr lang="en-US" dirty="0"/>
          </a:p>
          <a:p>
            <a:r>
              <a:rPr lang="en-US" dirty="0"/>
              <a:t>Safety Equip - Fire blankets, extinguishers, fire bomb... you need to know how to use it. And they often cause a mess. </a:t>
            </a:r>
          </a:p>
          <a:p>
            <a:endParaRPr lang="en-US" dirty="0"/>
          </a:p>
          <a:p>
            <a:r>
              <a:rPr lang="en-US" b="1" dirty="0"/>
              <a:t>More than 1/2 of the non-fatal injuries occurred when people tried to control the fire themselves.</a:t>
            </a:r>
          </a:p>
          <a:p>
            <a:r>
              <a:rPr lang="en-US" dirty="0"/>
              <a:t>When in doubt, get out!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sv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5.sv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22.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5.sv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4.pn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png"/><Relationship Id="rId2" Type="http://schemas.openxmlformats.org/officeDocument/2006/relationships/notesSlide" Target="../notesSlides/notesSlide15.xml"/><Relationship Id="rId16"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svg"/><Relationship Id="rId4" Type="http://schemas.openxmlformats.org/officeDocument/2006/relationships/image" Target="../media/image5.svg"/><Relationship Id="rId9" Type="http://schemas.openxmlformats.org/officeDocument/2006/relationships/image" Target="../media/image28.png"/><Relationship Id="rId14" Type="http://schemas.openxmlformats.org/officeDocument/2006/relationships/image" Target="../media/image33.sv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sv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sv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5.png"/><Relationship Id="rId3" Type="http://schemas.openxmlformats.org/officeDocument/2006/relationships/image" Target="../media/image4.png"/><Relationship Id="rId7" Type="http://schemas.openxmlformats.org/officeDocument/2006/relationships/image" Target="../media/image40.png"/><Relationship Id="rId12" Type="http://schemas.openxmlformats.org/officeDocument/2006/relationships/image" Target="../media/image44.png"/><Relationship Id="rId2" Type="http://schemas.openxmlformats.org/officeDocument/2006/relationships/notesSlide" Target="../notesSlides/notesSlide18.xml"/><Relationship Id="rId16"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43.svg"/><Relationship Id="rId5" Type="http://schemas.openxmlformats.org/officeDocument/2006/relationships/image" Target="../media/image38.pn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5.svg"/><Relationship Id="rId9" Type="http://schemas.openxmlformats.org/officeDocument/2006/relationships/image" Target="../media/image3.png"/><Relationship Id="rId14" Type="http://schemas.openxmlformats.org/officeDocument/2006/relationships/image" Target="../media/image46.sv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sv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sv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sv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sv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sv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3.png"/><Relationship Id="rId4" Type="http://schemas.openxmlformats.org/officeDocument/2006/relationships/image" Target="../media/image5.sv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3.png"/><Relationship Id="rId4" Type="http://schemas.openxmlformats.org/officeDocument/2006/relationships/image" Target="../media/image5.svg"/></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sv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3.png"/><Relationship Id="rId4" Type="http://schemas.openxmlformats.org/officeDocument/2006/relationships/image" Target="../media/image5.sv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3.png"/><Relationship Id="rId4" Type="http://schemas.openxmlformats.org/officeDocument/2006/relationships/image" Target="../media/image5.sv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0.sv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3.pn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3.png"/><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3.png"/><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3.png"/><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xt&#10;&#10;AI-generated content may be incorrect.">
            <a:extLst>
              <a:ext uri="{FF2B5EF4-FFF2-40B4-BE49-F238E27FC236}">
                <a16:creationId xmlns:a16="http://schemas.microsoft.com/office/drawing/2014/main" id="{6F88A647-A970-1721-7C3F-BB32300035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9912"/>
            <a:ext cx="18288000" cy="1175321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2833290" cy="159373"/>
          </a:xfrm>
        </p:grpSpPr>
        <p:sp>
          <p:nvSpPr>
            <p:cNvPr id="3" name="Freeform 3"/>
            <p:cNvSpPr/>
            <p:nvPr/>
          </p:nvSpPr>
          <p:spPr>
            <a:xfrm>
              <a:off x="0" y="0"/>
              <a:ext cx="2833290" cy="159373"/>
            </a:xfrm>
            <a:custGeom>
              <a:avLst/>
              <a:gdLst/>
              <a:ahLst/>
              <a:cxnLst/>
              <a:rect l="l" t="t" r="r" b="b"/>
              <a:pathLst>
                <a:path w="2833290" h="159373">
                  <a:moveTo>
                    <a:pt x="0" y="0"/>
                  </a:moveTo>
                  <a:lnTo>
                    <a:pt x="2833290" y="0"/>
                  </a:lnTo>
                  <a:lnTo>
                    <a:pt x="2833290" y="159373"/>
                  </a:lnTo>
                  <a:lnTo>
                    <a:pt x="0" y="159373"/>
                  </a:lnTo>
                  <a:close/>
                </a:path>
              </a:pathLst>
            </a:custGeom>
            <a:solidFill>
              <a:srgbClr val="041E42"/>
            </a:solidFill>
            <a:ln w="12700">
              <a:solidFill>
                <a:srgbClr val="000000"/>
              </a:solidFill>
            </a:ln>
          </p:spPr>
          <p:txBody>
            <a:bodyPr/>
            <a:lstStyle/>
            <a:p>
              <a:endParaRPr lang="en-US"/>
            </a:p>
          </p:txBody>
        </p:sp>
      </p:grpSp>
      <p:sp>
        <p:nvSpPr>
          <p:cNvPr id="4" name="Freeform 4"/>
          <p:cNvSpPr/>
          <p:nvPr/>
        </p:nvSpPr>
        <p:spPr>
          <a:xfrm>
            <a:off x="9144000" y="9726930"/>
            <a:ext cx="9144000" cy="114300"/>
          </a:xfrm>
          <a:custGeom>
            <a:avLst/>
            <a:gdLst/>
            <a:ahLst/>
            <a:cxnLst/>
            <a:rect l="l" t="t" r="r" b="b"/>
            <a:pathLst>
              <a:path w="9144000" h="114300">
                <a:moveTo>
                  <a:pt x="0" y="0"/>
                </a:moveTo>
                <a:lnTo>
                  <a:pt x="9144000" y="0"/>
                </a:lnTo>
                <a:lnTo>
                  <a:pt x="9144000" y="114300"/>
                </a:lnTo>
                <a:lnTo>
                  <a:pt x="0" y="1143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6" name="copy_3C9E1849-171B-4EB7-8F77-FB9C7F41-1920">
            <a:hlinkClick r:id="" action="ppaction://media"/>
            <a:extLst>
              <a:ext uri="{FF2B5EF4-FFF2-40B4-BE49-F238E27FC236}">
                <a16:creationId xmlns:a16="http://schemas.microsoft.com/office/drawing/2014/main" id="{94127A5C-D189-22C4-518E-3F936E75FCE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18288000" cy="103068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897380"/>
            <a:ext cx="9761320" cy="8229600"/>
          </a:xfrm>
          <a:custGeom>
            <a:avLst/>
            <a:gdLst/>
            <a:ahLst/>
            <a:cxnLst/>
            <a:rect l="l" t="t" r="r" b="b"/>
            <a:pathLst>
              <a:path w="9761320" h="8229600">
                <a:moveTo>
                  <a:pt x="0" y="0"/>
                </a:moveTo>
                <a:lnTo>
                  <a:pt x="9761320" y="0"/>
                </a:lnTo>
                <a:lnTo>
                  <a:pt x="9761320" y="8229600"/>
                </a:lnTo>
                <a:lnTo>
                  <a:pt x="0" y="8229600"/>
                </a:lnTo>
                <a:lnTo>
                  <a:pt x="0" y="0"/>
                </a:lnTo>
                <a:close/>
              </a:path>
            </a:pathLst>
          </a:custGeom>
          <a:blipFill>
            <a:blip r:embed="rId3"/>
            <a:stretch>
              <a:fillRect r="-26541"/>
            </a:stretch>
          </a:blipFill>
        </p:spPr>
        <p:txBody>
          <a:bodyPr/>
          <a:lstStyle/>
          <a:p>
            <a:endParaRPr lang="en-US"/>
          </a:p>
        </p:txBody>
      </p:sp>
      <p:grpSp>
        <p:nvGrpSpPr>
          <p:cNvPr id="3" name="Group 3"/>
          <p:cNvGrpSpPr/>
          <p:nvPr/>
        </p:nvGrpSpPr>
        <p:grpSpPr>
          <a:xfrm>
            <a:off x="0" y="9258300"/>
            <a:ext cx="18288000" cy="1028700"/>
            <a:chOff x="0" y="0"/>
            <a:chExt cx="2833290" cy="159373"/>
          </a:xfrm>
        </p:grpSpPr>
        <p:sp>
          <p:nvSpPr>
            <p:cNvPr id="4" name="Freeform 4"/>
            <p:cNvSpPr/>
            <p:nvPr/>
          </p:nvSpPr>
          <p:spPr>
            <a:xfrm>
              <a:off x="0" y="0"/>
              <a:ext cx="2833290" cy="159373"/>
            </a:xfrm>
            <a:custGeom>
              <a:avLst/>
              <a:gdLst/>
              <a:ahLst/>
              <a:cxnLst/>
              <a:rect l="l" t="t" r="r" b="b"/>
              <a:pathLst>
                <a:path w="2833290" h="159373">
                  <a:moveTo>
                    <a:pt x="0" y="0"/>
                  </a:moveTo>
                  <a:lnTo>
                    <a:pt x="2833290" y="0"/>
                  </a:lnTo>
                  <a:lnTo>
                    <a:pt x="2833290" y="159373"/>
                  </a:lnTo>
                  <a:lnTo>
                    <a:pt x="0" y="159373"/>
                  </a:lnTo>
                  <a:close/>
                </a:path>
              </a:pathLst>
            </a:custGeom>
            <a:solidFill>
              <a:srgbClr val="041E42"/>
            </a:solidFill>
            <a:ln w="12700">
              <a:solidFill>
                <a:srgbClr val="000000"/>
              </a:solidFill>
            </a:ln>
          </p:spPr>
          <p:txBody>
            <a:bodyPr/>
            <a:lstStyle/>
            <a:p>
              <a:endParaRPr lang="en-US"/>
            </a:p>
          </p:txBody>
        </p:sp>
      </p:grpSp>
      <p:sp>
        <p:nvSpPr>
          <p:cNvPr id="5" name="Freeform 5"/>
          <p:cNvSpPr/>
          <p:nvPr/>
        </p:nvSpPr>
        <p:spPr>
          <a:xfrm>
            <a:off x="9144000" y="9726930"/>
            <a:ext cx="9144000" cy="114300"/>
          </a:xfrm>
          <a:custGeom>
            <a:avLst/>
            <a:gdLst/>
            <a:ahLst/>
            <a:cxnLst/>
            <a:rect l="l" t="t" r="r" b="b"/>
            <a:pathLst>
              <a:path w="9144000" h="114300">
                <a:moveTo>
                  <a:pt x="0" y="0"/>
                </a:moveTo>
                <a:lnTo>
                  <a:pt x="9144000" y="0"/>
                </a:lnTo>
                <a:lnTo>
                  <a:pt x="9144000" y="114300"/>
                </a:lnTo>
                <a:lnTo>
                  <a:pt x="0" y="1143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6461726" y="8387684"/>
            <a:ext cx="1741232" cy="1741232"/>
          </a:xfrm>
          <a:custGeom>
            <a:avLst/>
            <a:gdLst/>
            <a:ahLst/>
            <a:cxnLst/>
            <a:rect l="l" t="t" r="r" b="b"/>
            <a:pathLst>
              <a:path w="1741232" h="1741232">
                <a:moveTo>
                  <a:pt x="0" y="0"/>
                </a:moveTo>
                <a:lnTo>
                  <a:pt x="1741231" y="0"/>
                </a:lnTo>
                <a:lnTo>
                  <a:pt x="1741231" y="1741232"/>
                </a:lnTo>
                <a:lnTo>
                  <a:pt x="0" y="1741232"/>
                </a:lnTo>
                <a:lnTo>
                  <a:pt x="0" y="0"/>
                </a:lnTo>
                <a:close/>
              </a:path>
            </a:pathLst>
          </a:custGeom>
          <a:blipFill>
            <a:blip r:embed="rId6"/>
            <a:stretch>
              <a:fillRect/>
            </a:stretch>
          </a:blipFill>
        </p:spPr>
        <p:txBody>
          <a:bodyPr/>
          <a:lstStyle/>
          <a:p>
            <a:endParaRPr lang="en-US"/>
          </a:p>
        </p:txBody>
      </p:sp>
      <p:grpSp>
        <p:nvGrpSpPr>
          <p:cNvPr id="7" name="Group 7"/>
          <p:cNvGrpSpPr/>
          <p:nvPr/>
        </p:nvGrpSpPr>
        <p:grpSpPr>
          <a:xfrm>
            <a:off x="0" y="1905"/>
            <a:ext cx="18288000" cy="1895475"/>
            <a:chOff x="0" y="0"/>
            <a:chExt cx="2833290" cy="293659"/>
          </a:xfrm>
        </p:grpSpPr>
        <p:sp>
          <p:nvSpPr>
            <p:cNvPr id="8" name="Freeform 8"/>
            <p:cNvSpPr/>
            <p:nvPr/>
          </p:nvSpPr>
          <p:spPr>
            <a:xfrm>
              <a:off x="0" y="0"/>
              <a:ext cx="2833290" cy="293659"/>
            </a:xfrm>
            <a:custGeom>
              <a:avLst/>
              <a:gdLst/>
              <a:ahLst/>
              <a:cxnLst/>
              <a:rect l="l" t="t" r="r" b="b"/>
              <a:pathLst>
                <a:path w="2833290" h="293659">
                  <a:moveTo>
                    <a:pt x="0" y="0"/>
                  </a:moveTo>
                  <a:lnTo>
                    <a:pt x="2833290" y="0"/>
                  </a:lnTo>
                  <a:lnTo>
                    <a:pt x="2833290" y="293659"/>
                  </a:lnTo>
                  <a:lnTo>
                    <a:pt x="0" y="293659"/>
                  </a:lnTo>
                  <a:close/>
                </a:path>
              </a:pathLst>
            </a:custGeom>
            <a:solidFill>
              <a:srgbClr val="041E42"/>
            </a:solidFill>
            <a:ln w="12700">
              <a:solidFill>
                <a:srgbClr val="000000"/>
              </a:solidFill>
            </a:ln>
          </p:spPr>
          <p:txBody>
            <a:bodyPr/>
            <a:lstStyle/>
            <a:p>
              <a:endParaRPr lang="en-US"/>
            </a:p>
          </p:txBody>
        </p:sp>
      </p:grpSp>
      <p:sp>
        <p:nvSpPr>
          <p:cNvPr id="9" name="TextBox 9"/>
          <p:cNvSpPr txBox="1"/>
          <p:nvPr/>
        </p:nvSpPr>
        <p:spPr>
          <a:xfrm>
            <a:off x="568523" y="363537"/>
            <a:ext cx="17150953" cy="1193800"/>
          </a:xfrm>
          <a:prstGeom prst="rect">
            <a:avLst/>
          </a:prstGeom>
        </p:spPr>
        <p:txBody>
          <a:bodyPr lIns="0" tIns="0" rIns="0" bIns="0" rtlCol="0" anchor="t">
            <a:spAutoFit/>
          </a:bodyPr>
          <a:lstStyle/>
          <a:p>
            <a:pPr algn="ctr">
              <a:lnSpc>
                <a:spcPts val="9799"/>
              </a:lnSpc>
              <a:spcBef>
                <a:spcPct val="0"/>
              </a:spcBef>
            </a:pPr>
            <a:r>
              <a:rPr lang="en-US" sz="6999">
                <a:solidFill>
                  <a:srgbClr val="FFFFFF"/>
                </a:solidFill>
                <a:latin typeface="League Spartan"/>
                <a:ea typeface="League Spartan"/>
                <a:cs typeface="League Spartan"/>
                <a:sym typeface="League Spartan"/>
              </a:rPr>
              <a:t>OTHER FIRE RISKS:</a:t>
            </a:r>
          </a:p>
        </p:txBody>
      </p:sp>
      <p:sp>
        <p:nvSpPr>
          <p:cNvPr id="10" name="TextBox 10"/>
          <p:cNvSpPr txBox="1"/>
          <p:nvPr/>
        </p:nvSpPr>
        <p:spPr>
          <a:xfrm>
            <a:off x="10457188" y="3735388"/>
            <a:ext cx="7262289" cy="2673350"/>
          </a:xfrm>
          <a:prstGeom prst="rect">
            <a:avLst/>
          </a:prstGeom>
        </p:spPr>
        <p:txBody>
          <a:bodyPr lIns="0" tIns="0" rIns="0" bIns="0" rtlCol="0" anchor="t">
            <a:spAutoFit/>
          </a:bodyPr>
          <a:lstStyle/>
          <a:p>
            <a:pPr marL="1079501" lvl="1" indent="-539750" algn="l">
              <a:lnSpc>
                <a:spcPts val="7000"/>
              </a:lnSpc>
              <a:buFont typeface="Arial"/>
              <a:buChar char="•"/>
            </a:pPr>
            <a:r>
              <a:rPr lang="en-US" sz="5000">
                <a:solidFill>
                  <a:srgbClr val="000000"/>
                </a:solidFill>
                <a:latin typeface="Poppins"/>
                <a:ea typeface="Poppins"/>
                <a:cs typeface="Poppins"/>
                <a:sym typeface="Poppins"/>
              </a:rPr>
              <a:t>Heating Equipment</a:t>
            </a:r>
          </a:p>
          <a:p>
            <a:pPr marL="1079501" lvl="1" indent="-539750" algn="l">
              <a:lnSpc>
                <a:spcPts val="7000"/>
              </a:lnSpc>
              <a:buFont typeface="Arial"/>
              <a:buChar char="•"/>
            </a:pPr>
            <a:r>
              <a:rPr lang="en-US" sz="5000">
                <a:solidFill>
                  <a:srgbClr val="000000"/>
                </a:solidFill>
                <a:latin typeface="Poppins"/>
                <a:ea typeface="Poppins"/>
                <a:cs typeface="Poppins"/>
                <a:sym typeface="Poppins"/>
              </a:rPr>
              <a:t>Electrical </a:t>
            </a:r>
          </a:p>
          <a:p>
            <a:pPr marL="1079501" lvl="1" indent="-539750" algn="l">
              <a:lnSpc>
                <a:spcPts val="7000"/>
              </a:lnSpc>
              <a:spcBef>
                <a:spcPct val="0"/>
              </a:spcBef>
              <a:buFont typeface="Arial"/>
              <a:buChar char="•"/>
            </a:pPr>
            <a:r>
              <a:rPr lang="en-US" sz="5000">
                <a:solidFill>
                  <a:srgbClr val="000000"/>
                </a:solidFill>
                <a:latin typeface="Poppins"/>
                <a:ea typeface="Poppins"/>
                <a:cs typeface="Poppins"/>
                <a:sym typeface="Poppins"/>
              </a:rPr>
              <a:t>Candles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2833290" cy="159373"/>
          </a:xfrm>
        </p:grpSpPr>
        <p:sp>
          <p:nvSpPr>
            <p:cNvPr id="3" name="Freeform 3"/>
            <p:cNvSpPr/>
            <p:nvPr/>
          </p:nvSpPr>
          <p:spPr>
            <a:xfrm>
              <a:off x="0" y="0"/>
              <a:ext cx="2833290" cy="159373"/>
            </a:xfrm>
            <a:custGeom>
              <a:avLst/>
              <a:gdLst/>
              <a:ahLst/>
              <a:cxnLst/>
              <a:rect l="l" t="t" r="r" b="b"/>
              <a:pathLst>
                <a:path w="2833290" h="159373">
                  <a:moveTo>
                    <a:pt x="0" y="0"/>
                  </a:moveTo>
                  <a:lnTo>
                    <a:pt x="2833290" y="0"/>
                  </a:lnTo>
                  <a:lnTo>
                    <a:pt x="2833290" y="159373"/>
                  </a:lnTo>
                  <a:lnTo>
                    <a:pt x="0" y="159373"/>
                  </a:lnTo>
                  <a:close/>
                </a:path>
              </a:pathLst>
            </a:custGeom>
            <a:solidFill>
              <a:srgbClr val="041E42"/>
            </a:solidFill>
            <a:ln w="12700">
              <a:solidFill>
                <a:srgbClr val="000000"/>
              </a:solidFill>
            </a:ln>
          </p:spPr>
          <p:txBody>
            <a:bodyPr/>
            <a:lstStyle/>
            <a:p>
              <a:endParaRPr lang="en-US"/>
            </a:p>
          </p:txBody>
        </p:sp>
      </p:grpSp>
      <p:sp>
        <p:nvSpPr>
          <p:cNvPr id="4" name="Freeform 4"/>
          <p:cNvSpPr/>
          <p:nvPr/>
        </p:nvSpPr>
        <p:spPr>
          <a:xfrm>
            <a:off x="9144000" y="9726930"/>
            <a:ext cx="9144000" cy="114300"/>
          </a:xfrm>
          <a:custGeom>
            <a:avLst/>
            <a:gdLst/>
            <a:ahLst/>
            <a:cxnLst/>
            <a:rect l="l" t="t" r="r" b="b"/>
            <a:pathLst>
              <a:path w="9144000" h="114300">
                <a:moveTo>
                  <a:pt x="0" y="0"/>
                </a:moveTo>
                <a:lnTo>
                  <a:pt x="9144000" y="0"/>
                </a:lnTo>
                <a:lnTo>
                  <a:pt x="9144000" y="114300"/>
                </a:lnTo>
                <a:lnTo>
                  <a:pt x="0" y="114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flipH="1">
            <a:off x="9804448" y="0"/>
            <a:ext cx="8483552" cy="9256713"/>
          </a:xfrm>
          <a:custGeom>
            <a:avLst/>
            <a:gdLst/>
            <a:ahLst/>
            <a:cxnLst/>
            <a:rect l="l" t="t" r="r" b="b"/>
            <a:pathLst>
              <a:path w="8483552" h="9256713">
                <a:moveTo>
                  <a:pt x="8483552" y="0"/>
                </a:moveTo>
                <a:lnTo>
                  <a:pt x="0" y="0"/>
                </a:lnTo>
                <a:lnTo>
                  <a:pt x="0" y="9256713"/>
                </a:lnTo>
                <a:lnTo>
                  <a:pt x="8483552" y="9256713"/>
                </a:lnTo>
                <a:lnTo>
                  <a:pt x="8483552" y="0"/>
                </a:lnTo>
                <a:close/>
              </a:path>
            </a:pathLst>
          </a:custGeom>
          <a:blipFill>
            <a:blip r:embed="rId5"/>
            <a:stretch>
              <a:fillRect r="-63772"/>
            </a:stretch>
          </a:blipFill>
        </p:spPr>
        <p:txBody>
          <a:bodyPr/>
          <a:lstStyle/>
          <a:p>
            <a:endParaRPr lang="en-US"/>
          </a:p>
        </p:txBody>
      </p:sp>
      <p:sp>
        <p:nvSpPr>
          <p:cNvPr id="6" name="Freeform 6"/>
          <p:cNvSpPr/>
          <p:nvPr/>
        </p:nvSpPr>
        <p:spPr>
          <a:xfrm>
            <a:off x="16461726" y="8387684"/>
            <a:ext cx="1741232" cy="1741232"/>
          </a:xfrm>
          <a:custGeom>
            <a:avLst/>
            <a:gdLst/>
            <a:ahLst/>
            <a:cxnLst/>
            <a:rect l="l" t="t" r="r" b="b"/>
            <a:pathLst>
              <a:path w="1741232" h="1741232">
                <a:moveTo>
                  <a:pt x="0" y="0"/>
                </a:moveTo>
                <a:lnTo>
                  <a:pt x="1741231" y="0"/>
                </a:lnTo>
                <a:lnTo>
                  <a:pt x="1741231" y="1741232"/>
                </a:lnTo>
                <a:lnTo>
                  <a:pt x="0" y="1741232"/>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568523" y="2670969"/>
            <a:ext cx="9802289" cy="6216650"/>
          </a:xfrm>
          <a:prstGeom prst="rect">
            <a:avLst/>
          </a:prstGeom>
        </p:spPr>
        <p:txBody>
          <a:bodyPr lIns="0" tIns="0" rIns="0" bIns="0" rtlCol="0" anchor="t">
            <a:spAutoFit/>
          </a:bodyPr>
          <a:lstStyle/>
          <a:p>
            <a:pPr marL="1079501" lvl="1" indent="-539750" algn="l">
              <a:lnSpc>
                <a:spcPts val="7000"/>
              </a:lnSpc>
              <a:buFont typeface="Arial"/>
              <a:buChar char="•"/>
            </a:pPr>
            <a:r>
              <a:rPr lang="en-US" sz="5000" dirty="0">
                <a:solidFill>
                  <a:srgbClr val="000000"/>
                </a:solidFill>
                <a:latin typeface="Poppins"/>
                <a:ea typeface="Poppins"/>
                <a:cs typeface="Poppins"/>
                <a:sym typeface="Poppins"/>
              </a:rPr>
              <a:t>Will burn quickly </a:t>
            </a:r>
          </a:p>
          <a:p>
            <a:pPr marL="1079501" lvl="1" indent="-539750" algn="l">
              <a:lnSpc>
                <a:spcPts val="7000"/>
              </a:lnSpc>
              <a:buFont typeface="Arial"/>
              <a:buChar char="•"/>
            </a:pPr>
            <a:r>
              <a:rPr lang="en-US" sz="5000" dirty="0">
                <a:solidFill>
                  <a:srgbClr val="000000"/>
                </a:solidFill>
                <a:latin typeface="Poppins"/>
                <a:ea typeface="Poppins"/>
                <a:cs typeface="Poppins"/>
                <a:sym typeface="Poppins"/>
              </a:rPr>
              <a:t>NO SMOKING </a:t>
            </a:r>
          </a:p>
          <a:p>
            <a:pPr marL="1079501" lvl="1" indent="-539750" algn="l">
              <a:lnSpc>
                <a:spcPts val="7000"/>
              </a:lnSpc>
              <a:buFont typeface="Arial"/>
              <a:buChar char="•"/>
            </a:pPr>
            <a:r>
              <a:rPr lang="en-US" sz="5000" dirty="0">
                <a:solidFill>
                  <a:srgbClr val="000000"/>
                </a:solidFill>
                <a:latin typeface="Poppins"/>
                <a:ea typeface="Poppins"/>
                <a:cs typeface="Poppins"/>
                <a:sym typeface="Poppins"/>
              </a:rPr>
              <a:t>No candles, matches, wood-stoves...</a:t>
            </a:r>
          </a:p>
          <a:p>
            <a:pPr marL="1079501" lvl="1" indent="-539750" algn="l">
              <a:lnSpc>
                <a:spcPts val="7000"/>
              </a:lnSpc>
              <a:buFont typeface="Arial"/>
              <a:buChar char="•"/>
            </a:pPr>
            <a:r>
              <a:rPr lang="en-US" sz="5000" dirty="0">
                <a:solidFill>
                  <a:srgbClr val="000000"/>
                </a:solidFill>
                <a:latin typeface="Poppins"/>
                <a:ea typeface="Poppins"/>
                <a:cs typeface="Poppins"/>
                <a:sym typeface="Poppins"/>
              </a:rPr>
              <a:t>Body lotion or oils can easily ignite</a:t>
            </a:r>
          </a:p>
          <a:p>
            <a:pPr marL="1079501" lvl="1" indent="-539750" algn="l">
              <a:lnSpc>
                <a:spcPts val="7000"/>
              </a:lnSpc>
              <a:spcBef>
                <a:spcPct val="0"/>
              </a:spcBef>
              <a:buFont typeface="Arial"/>
              <a:buChar char="•"/>
            </a:pPr>
            <a:r>
              <a:rPr lang="en-US" sz="5000" dirty="0">
                <a:solidFill>
                  <a:srgbClr val="000000"/>
                </a:solidFill>
                <a:latin typeface="Poppins"/>
                <a:ea typeface="Poppins"/>
                <a:cs typeface="Poppins"/>
                <a:sym typeface="Poppins"/>
              </a:rPr>
              <a:t>Aerosol Sprays</a:t>
            </a:r>
          </a:p>
        </p:txBody>
      </p:sp>
      <p:sp>
        <p:nvSpPr>
          <p:cNvPr id="8" name="Freeform 8"/>
          <p:cNvSpPr/>
          <p:nvPr/>
        </p:nvSpPr>
        <p:spPr>
          <a:xfrm>
            <a:off x="7029450" y="254000"/>
            <a:ext cx="3646162" cy="3646162"/>
          </a:xfrm>
          <a:custGeom>
            <a:avLst/>
            <a:gdLst/>
            <a:ahLst/>
            <a:cxnLst/>
            <a:rect l="l" t="t" r="r" b="b"/>
            <a:pathLst>
              <a:path w="3646162" h="3646162">
                <a:moveTo>
                  <a:pt x="0" y="0"/>
                </a:moveTo>
                <a:lnTo>
                  <a:pt x="3646162" y="0"/>
                </a:lnTo>
                <a:lnTo>
                  <a:pt x="3646162" y="3646162"/>
                </a:lnTo>
                <a:lnTo>
                  <a:pt x="0" y="364616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TextBox 9"/>
          <p:cNvSpPr txBox="1"/>
          <p:nvPr/>
        </p:nvSpPr>
        <p:spPr>
          <a:xfrm>
            <a:off x="1028700" y="393700"/>
            <a:ext cx="6127353" cy="1193800"/>
          </a:xfrm>
          <a:prstGeom prst="rect">
            <a:avLst/>
          </a:prstGeom>
        </p:spPr>
        <p:txBody>
          <a:bodyPr lIns="0" tIns="0" rIns="0" bIns="0" rtlCol="0" anchor="t">
            <a:spAutoFit/>
          </a:bodyPr>
          <a:lstStyle/>
          <a:p>
            <a:pPr algn="ctr">
              <a:lnSpc>
                <a:spcPts val="9799"/>
              </a:lnSpc>
              <a:spcBef>
                <a:spcPct val="0"/>
              </a:spcBef>
            </a:pPr>
            <a:r>
              <a:rPr lang="en-US" sz="6999">
                <a:solidFill>
                  <a:srgbClr val="041E42"/>
                </a:solidFill>
                <a:latin typeface="League Spartan"/>
                <a:ea typeface="League Spartan"/>
                <a:cs typeface="League Spartan"/>
                <a:sym typeface="League Spartan"/>
              </a:rPr>
              <a:t>OXYGEN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2833290" cy="159373"/>
          </a:xfrm>
        </p:grpSpPr>
        <p:sp>
          <p:nvSpPr>
            <p:cNvPr id="3" name="Freeform 3"/>
            <p:cNvSpPr/>
            <p:nvPr/>
          </p:nvSpPr>
          <p:spPr>
            <a:xfrm>
              <a:off x="0" y="0"/>
              <a:ext cx="2833290" cy="159373"/>
            </a:xfrm>
            <a:custGeom>
              <a:avLst/>
              <a:gdLst/>
              <a:ahLst/>
              <a:cxnLst/>
              <a:rect l="l" t="t" r="r" b="b"/>
              <a:pathLst>
                <a:path w="2833290" h="159373">
                  <a:moveTo>
                    <a:pt x="0" y="0"/>
                  </a:moveTo>
                  <a:lnTo>
                    <a:pt x="2833290" y="0"/>
                  </a:lnTo>
                  <a:lnTo>
                    <a:pt x="2833290" y="159373"/>
                  </a:lnTo>
                  <a:lnTo>
                    <a:pt x="0" y="159373"/>
                  </a:lnTo>
                  <a:close/>
                </a:path>
              </a:pathLst>
            </a:custGeom>
            <a:solidFill>
              <a:srgbClr val="041E42"/>
            </a:solidFill>
            <a:ln w="12700">
              <a:solidFill>
                <a:srgbClr val="000000"/>
              </a:solidFill>
            </a:ln>
          </p:spPr>
          <p:txBody>
            <a:bodyPr/>
            <a:lstStyle/>
            <a:p>
              <a:endParaRPr lang="en-US"/>
            </a:p>
          </p:txBody>
        </p:sp>
      </p:grpSp>
      <p:sp>
        <p:nvSpPr>
          <p:cNvPr id="4" name="Freeform 4"/>
          <p:cNvSpPr/>
          <p:nvPr/>
        </p:nvSpPr>
        <p:spPr>
          <a:xfrm>
            <a:off x="9144000" y="9726930"/>
            <a:ext cx="9144000" cy="114300"/>
          </a:xfrm>
          <a:custGeom>
            <a:avLst/>
            <a:gdLst/>
            <a:ahLst/>
            <a:cxnLst/>
            <a:rect l="l" t="t" r="r" b="b"/>
            <a:pathLst>
              <a:path w="9144000" h="114300">
                <a:moveTo>
                  <a:pt x="0" y="0"/>
                </a:moveTo>
                <a:lnTo>
                  <a:pt x="9144000" y="0"/>
                </a:lnTo>
                <a:lnTo>
                  <a:pt x="9144000" y="114300"/>
                </a:lnTo>
                <a:lnTo>
                  <a:pt x="0" y="114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71377" y="-27214"/>
            <a:ext cx="8741812" cy="10064364"/>
          </a:xfrm>
          <a:custGeom>
            <a:avLst/>
            <a:gdLst/>
            <a:ahLst/>
            <a:cxnLst/>
            <a:rect l="l" t="t" r="r" b="b"/>
            <a:pathLst>
              <a:path w="7488063" h="9458030">
                <a:moveTo>
                  <a:pt x="0" y="0"/>
                </a:moveTo>
                <a:lnTo>
                  <a:pt x="7488062" y="0"/>
                </a:lnTo>
                <a:lnTo>
                  <a:pt x="7488062" y="9458030"/>
                </a:lnTo>
                <a:lnTo>
                  <a:pt x="0" y="9458030"/>
                </a:lnTo>
                <a:lnTo>
                  <a:pt x="0" y="0"/>
                </a:lnTo>
                <a:close/>
              </a:path>
            </a:pathLst>
          </a:custGeom>
          <a:blipFill>
            <a:blip r:embed="rId5"/>
            <a:stretch>
              <a:fillRect b="-10536"/>
            </a:stretch>
          </a:blipFill>
        </p:spPr>
        <p:txBody>
          <a:bodyPr/>
          <a:lstStyle/>
          <a:p>
            <a:endParaRPr lang="en-US"/>
          </a:p>
        </p:txBody>
      </p:sp>
      <p:sp>
        <p:nvSpPr>
          <p:cNvPr id="6" name="Freeform 6"/>
          <p:cNvSpPr/>
          <p:nvPr/>
        </p:nvSpPr>
        <p:spPr>
          <a:xfrm>
            <a:off x="161493" y="161493"/>
            <a:ext cx="1734414" cy="1734414"/>
          </a:xfrm>
          <a:custGeom>
            <a:avLst/>
            <a:gdLst/>
            <a:ahLst/>
            <a:cxnLst/>
            <a:rect l="l" t="t" r="r" b="b"/>
            <a:pathLst>
              <a:path w="1734414" h="1734414">
                <a:moveTo>
                  <a:pt x="0" y="0"/>
                </a:moveTo>
                <a:lnTo>
                  <a:pt x="1734414" y="0"/>
                </a:lnTo>
                <a:lnTo>
                  <a:pt x="1734414" y="1734414"/>
                </a:lnTo>
                <a:lnTo>
                  <a:pt x="0" y="17344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a:off x="8913189" y="807430"/>
            <a:ext cx="9374811" cy="1211870"/>
          </a:xfrm>
          <a:prstGeom prst="rect">
            <a:avLst/>
          </a:prstGeom>
        </p:spPr>
        <p:txBody>
          <a:bodyPr wrap="square" lIns="0" tIns="0" rIns="0" bIns="0" rtlCol="0" anchor="t">
            <a:spAutoFit/>
          </a:bodyPr>
          <a:lstStyle/>
          <a:p>
            <a:pPr algn="ctr">
              <a:lnSpc>
                <a:spcPts val="9799"/>
              </a:lnSpc>
              <a:spcBef>
                <a:spcPct val="0"/>
              </a:spcBef>
            </a:pPr>
            <a:r>
              <a:rPr lang="en-US" sz="6999" dirty="0">
                <a:solidFill>
                  <a:srgbClr val="041E42"/>
                </a:solidFill>
                <a:latin typeface="League Spartan"/>
                <a:ea typeface="League Spartan"/>
                <a:cs typeface="League Spartan"/>
                <a:sym typeface="League Spartan"/>
              </a:rPr>
              <a:t>ESCAPE PLANNING</a:t>
            </a:r>
          </a:p>
        </p:txBody>
      </p:sp>
      <p:sp>
        <p:nvSpPr>
          <p:cNvPr id="8" name="TextBox 8"/>
          <p:cNvSpPr txBox="1"/>
          <p:nvPr/>
        </p:nvSpPr>
        <p:spPr>
          <a:xfrm>
            <a:off x="9114282" y="3022600"/>
            <a:ext cx="8972623" cy="4241800"/>
          </a:xfrm>
          <a:prstGeom prst="rect">
            <a:avLst/>
          </a:prstGeom>
        </p:spPr>
        <p:txBody>
          <a:bodyPr wrap="square" lIns="0" tIns="0" rIns="0" bIns="0" rtlCol="0" anchor="t">
            <a:spAutoFit/>
          </a:bodyPr>
          <a:lstStyle/>
          <a:p>
            <a:pPr algn="ctr">
              <a:lnSpc>
                <a:spcPts val="5599"/>
              </a:lnSpc>
            </a:pPr>
            <a:r>
              <a:rPr lang="en-US" sz="3999" b="1" dirty="0">
                <a:solidFill>
                  <a:srgbClr val="000000"/>
                </a:solidFill>
                <a:latin typeface="Poppins Bold"/>
                <a:ea typeface="Poppins Bold"/>
                <a:cs typeface="Poppins Bold"/>
                <a:sym typeface="Poppins Bold"/>
              </a:rPr>
              <a:t>It’s not like the movies... </a:t>
            </a:r>
          </a:p>
          <a:p>
            <a:pPr algn="ctr">
              <a:lnSpc>
                <a:spcPts val="5599"/>
              </a:lnSpc>
            </a:pPr>
            <a:endParaRPr lang="en-US" sz="3999" b="1" dirty="0">
              <a:solidFill>
                <a:srgbClr val="000000"/>
              </a:solidFill>
              <a:latin typeface="Poppins Bold"/>
              <a:ea typeface="Poppins Bold"/>
              <a:cs typeface="Poppins Bold"/>
              <a:sym typeface="Poppins Bold"/>
            </a:endParaRPr>
          </a:p>
          <a:p>
            <a:pPr algn="ctr">
              <a:lnSpc>
                <a:spcPts val="5599"/>
              </a:lnSpc>
            </a:pPr>
            <a:r>
              <a:rPr lang="en-US" sz="3999" dirty="0">
                <a:solidFill>
                  <a:srgbClr val="000000"/>
                </a:solidFill>
                <a:latin typeface="Poppins"/>
                <a:ea typeface="Poppins"/>
                <a:cs typeface="Poppins"/>
                <a:sym typeface="Poppins"/>
              </a:rPr>
              <a:t>A rescue requires lots of resources, and often a lot of time. </a:t>
            </a:r>
          </a:p>
          <a:p>
            <a:pPr algn="ctr">
              <a:lnSpc>
                <a:spcPts val="5599"/>
              </a:lnSpc>
            </a:pPr>
            <a:endParaRPr lang="en-US" sz="3999" dirty="0">
              <a:solidFill>
                <a:srgbClr val="000000"/>
              </a:solidFill>
              <a:latin typeface="Poppins"/>
              <a:ea typeface="Poppins"/>
              <a:cs typeface="Poppins"/>
              <a:sym typeface="Poppins"/>
            </a:endParaRPr>
          </a:p>
          <a:p>
            <a:pPr algn="ctr">
              <a:lnSpc>
                <a:spcPts val="5599"/>
              </a:lnSpc>
              <a:spcBef>
                <a:spcPct val="0"/>
              </a:spcBef>
            </a:pPr>
            <a:r>
              <a:rPr lang="en-US" sz="3999" b="1" dirty="0">
                <a:solidFill>
                  <a:srgbClr val="000000"/>
                </a:solidFill>
                <a:latin typeface="Poppins Bold"/>
                <a:ea typeface="Poppins Bold"/>
                <a:cs typeface="Poppins Bold"/>
                <a:sym typeface="Poppins Bold"/>
              </a:rPr>
              <a:t>Get out and Stay out! </a:t>
            </a:r>
          </a:p>
        </p:txBody>
      </p:sp>
      <p:sp>
        <p:nvSpPr>
          <p:cNvPr id="9" name="Freeform 9"/>
          <p:cNvSpPr/>
          <p:nvPr/>
        </p:nvSpPr>
        <p:spPr>
          <a:xfrm>
            <a:off x="16461726" y="8387684"/>
            <a:ext cx="1741232" cy="1741232"/>
          </a:xfrm>
          <a:custGeom>
            <a:avLst/>
            <a:gdLst/>
            <a:ahLst/>
            <a:cxnLst/>
            <a:rect l="l" t="t" r="r" b="b"/>
            <a:pathLst>
              <a:path w="1741232" h="1741232">
                <a:moveTo>
                  <a:pt x="0" y="0"/>
                </a:moveTo>
                <a:lnTo>
                  <a:pt x="1741231" y="0"/>
                </a:lnTo>
                <a:lnTo>
                  <a:pt x="1741231" y="1741232"/>
                </a:lnTo>
                <a:lnTo>
                  <a:pt x="0" y="1741232"/>
                </a:lnTo>
                <a:lnTo>
                  <a:pt x="0" y="0"/>
                </a:lnTo>
                <a:close/>
              </a:path>
            </a:pathLst>
          </a:custGeom>
          <a:blipFill>
            <a:blip r:embed="rId8"/>
            <a:stretch>
              <a:fillRect/>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2833290" cy="159373"/>
          </a:xfrm>
        </p:grpSpPr>
        <p:sp>
          <p:nvSpPr>
            <p:cNvPr id="3" name="Freeform 3"/>
            <p:cNvSpPr/>
            <p:nvPr/>
          </p:nvSpPr>
          <p:spPr>
            <a:xfrm>
              <a:off x="0" y="0"/>
              <a:ext cx="2833290" cy="159373"/>
            </a:xfrm>
            <a:custGeom>
              <a:avLst/>
              <a:gdLst/>
              <a:ahLst/>
              <a:cxnLst/>
              <a:rect l="l" t="t" r="r" b="b"/>
              <a:pathLst>
                <a:path w="2833290" h="159373">
                  <a:moveTo>
                    <a:pt x="0" y="0"/>
                  </a:moveTo>
                  <a:lnTo>
                    <a:pt x="2833290" y="0"/>
                  </a:lnTo>
                  <a:lnTo>
                    <a:pt x="2833290" y="159373"/>
                  </a:lnTo>
                  <a:lnTo>
                    <a:pt x="0" y="159373"/>
                  </a:lnTo>
                  <a:close/>
                </a:path>
              </a:pathLst>
            </a:custGeom>
            <a:solidFill>
              <a:srgbClr val="041E42"/>
            </a:solidFill>
            <a:ln w="12700">
              <a:solidFill>
                <a:srgbClr val="000000"/>
              </a:solidFill>
            </a:ln>
          </p:spPr>
          <p:txBody>
            <a:bodyPr/>
            <a:lstStyle/>
            <a:p>
              <a:endParaRPr lang="en-US"/>
            </a:p>
          </p:txBody>
        </p:sp>
      </p:grpSp>
      <p:sp>
        <p:nvSpPr>
          <p:cNvPr id="4" name="Freeform 4"/>
          <p:cNvSpPr/>
          <p:nvPr/>
        </p:nvSpPr>
        <p:spPr>
          <a:xfrm>
            <a:off x="9144000" y="9726930"/>
            <a:ext cx="9144000" cy="114300"/>
          </a:xfrm>
          <a:custGeom>
            <a:avLst/>
            <a:gdLst/>
            <a:ahLst/>
            <a:cxnLst/>
            <a:rect l="l" t="t" r="r" b="b"/>
            <a:pathLst>
              <a:path w="9144000" h="114300">
                <a:moveTo>
                  <a:pt x="0" y="0"/>
                </a:moveTo>
                <a:lnTo>
                  <a:pt x="9144000" y="0"/>
                </a:lnTo>
                <a:lnTo>
                  <a:pt x="9144000" y="114300"/>
                </a:lnTo>
                <a:lnTo>
                  <a:pt x="0" y="114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933700" y="304800"/>
            <a:ext cx="14325600" cy="8953500"/>
          </a:xfrm>
          <a:custGeom>
            <a:avLst/>
            <a:gdLst/>
            <a:ahLst/>
            <a:cxnLst/>
            <a:rect l="l" t="t" r="r" b="b"/>
            <a:pathLst>
              <a:path w="14325600" h="8953500">
                <a:moveTo>
                  <a:pt x="0" y="0"/>
                </a:moveTo>
                <a:lnTo>
                  <a:pt x="14325600" y="0"/>
                </a:lnTo>
                <a:lnTo>
                  <a:pt x="14325600" y="8953500"/>
                </a:lnTo>
                <a:lnTo>
                  <a:pt x="0" y="8953500"/>
                </a:lnTo>
                <a:lnTo>
                  <a:pt x="0" y="0"/>
                </a:lnTo>
                <a:close/>
              </a:path>
            </a:pathLst>
          </a:custGeom>
          <a:blipFill>
            <a:blip r:embed="rId5"/>
            <a:stretch>
              <a:fillRect/>
            </a:stretch>
          </a:blipFill>
        </p:spPr>
        <p:txBody>
          <a:bodyPr/>
          <a:lstStyle/>
          <a:p>
            <a:endParaRPr lang="en-US"/>
          </a:p>
        </p:txBody>
      </p:sp>
      <p:sp>
        <p:nvSpPr>
          <p:cNvPr id="6" name="Freeform 6"/>
          <p:cNvSpPr/>
          <p:nvPr/>
        </p:nvSpPr>
        <p:spPr>
          <a:xfrm>
            <a:off x="16461726" y="8387684"/>
            <a:ext cx="1741232" cy="1741232"/>
          </a:xfrm>
          <a:custGeom>
            <a:avLst/>
            <a:gdLst/>
            <a:ahLst/>
            <a:cxnLst/>
            <a:rect l="l" t="t" r="r" b="b"/>
            <a:pathLst>
              <a:path w="1741232" h="1741232">
                <a:moveTo>
                  <a:pt x="0" y="0"/>
                </a:moveTo>
                <a:lnTo>
                  <a:pt x="1741231" y="0"/>
                </a:lnTo>
                <a:lnTo>
                  <a:pt x="1741231" y="1741232"/>
                </a:lnTo>
                <a:lnTo>
                  <a:pt x="0" y="1741232"/>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2833290" cy="159373"/>
          </a:xfrm>
        </p:grpSpPr>
        <p:sp>
          <p:nvSpPr>
            <p:cNvPr id="3" name="Freeform 3"/>
            <p:cNvSpPr/>
            <p:nvPr/>
          </p:nvSpPr>
          <p:spPr>
            <a:xfrm>
              <a:off x="0" y="0"/>
              <a:ext cx="2833290" cy="159373"/>
            </a:xfrm>
            <a:custGeom>
              <a:avLst/>
              <a:gdLst/>
              <a:ahLst/>
              <a:cxnLst/>
              <a:rect l="l" t="t" r="r" b="b"/>
              <a:pathLst>
                <a:path w="2833290" h="159373">
                  <a:moveTo>
                    <a:pt x="0" y="0"/>
                  </a:moveTo>
                  <a:lnTo>
                    <a:pt x="2833290" y="0"/>
                  </a:lnTo>
                  <a:lnTo>
                    <a:pt x="2833290" y="159373"/>
                  </a:lnTo>
                  <a:lnTo>
                    <a:pt x="0" y="159373"/>
                  </a:lnTo>
                  <a:close/>
                </a:path>
              </a:pathLst>
            </a:custGeom>
            <a:solidFill>
              <a:srgbClr val="041E42"/>
            </a:solidFill>
            <a:ln w="12700">
              <a:solidFill>
                <a:srgbClr val="000000"/>
              </a:solidFill>
            </a:ln>
          </p:spPr>
          <p:txBody>
            <a:bodyPr/>
            <a:lstStyle/>
            <a:p>
              <a:endParaRPr lang="en-US"/>
            </a:p>
          </p:txBody>
        </p:sp>
      </p:grpSp>
      <p:sp>
        <p:nvSpPr>
          <p:cNvPr id="4" name="Freeform 4"/>
          <p:cNvSpPr/>
          <p:nvPr/>
        </p:nvSpPr>
        <p:spPr>
          <a:xfrm>
            <a:off x="9144000" y="9726930"/>
            <a:ext cx="9144000" cy="114300"/>
          </a:xfrm>
          <a:custGeom>
            <a:avLst/>
            <a:gdLst/>
            <a:ahLst/>
            <a:cxnLst/>
            <a:rect l="l" t="t" r="r" b="b"/>
            <a:pathLst>
              <a:path w="9144000" h="114300">
                <a:moveTo>
                  <a:pt x="0" y="0"/>
                </a:moveTo>
                <a:lnTo>
                  <a:pt x="9144000" y="0"/>
                </a:lnTo>
                <a:lnTo>
                  <a:pt x="9144000" y="114300"/>
                </a:lnTo>
                <a:lnTo>
                  <a:pt x="0" y="114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591675" y="3518040"/>
            <a:ext cx="3250920" cy="3250920"/>
          </a:xfrm>
          <a:custGeom>
            <a:avLst/>
            <a:gdLst/>
            <a:ahLst/>
            <a:cxnLst/>
            <a:rect l="l" t="t" r="r" b="b"/>
            <a:pathLst>
              <a:path w="3250920" h="3250920">
                <a:moveTo>
                  <a:pt x="0" y="0"/>
                </a:moveTo>
                <a:lnTo>
                  <a:pt x="3250920" y="0"/>
                </a:lnTo>
                <a:lnTo>
                  <a:pt x="3250920" y="3250920"/>
                </a:lnTo>
                <a:lnTo>
                  <a:pt x="0" y="32509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246567" y="4551453"/>
            <a:ext cx="1941137" cy="1184093"/>
          </a:xfrm>
          <a:custGeom>
            <a:avLst/>
            <a:gdLst/>
            <a:ahLst/>
            <a:cxnLst/>
            <a:rect l="l" t="t" r="r" b="b"/>
            <a:pathLst>
              <a:path w="1941137" h="1184093">
                <a:moveTo>
                  <a:pt x="0" y="0"/>
                </a:moveTo>
                <a:lnTo>
                  <a:pt x="1941137" y="0"/>
                </a:lnTo>
                <a:lnTo>
                  <a:pt x="1941137" y="1184094"/>
                </a:lnTo>
                <a:lnTo>
                  <a:pt x="0" y="11840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4978185" y="4068424"/>
            <a:ext cx="1403521" cy="2150151"/>
          </a:xfrm>
          <a:custGeom>
            <a:avLst/>
            <a:gdLst/>
            <a:ahLst/>
            <a:cxnLst/>
            <a:rect l="l" t="t" r="r" b="b"/>
            <a:pathLst>
              <a:path w="1403521" h="2150151">
                <a:moveTo>
                  <a:pt x="0" y="0"/>
                </a:moveTo>
                <a:lnTo>
                  <a:pt x="1403521" y="0"/>
                </a:lnTo>
                <a:lnTo>
                  <a:pt x="1403521" y="2150152"/>
                </a:lnTo>
                <a:lnTo>
                  <a:pt x="0" y="21501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4054486" y="3518040"/>
            <a:ext cx="3250920" cy="3250920"/>
          </a:xfrm>
          <a:custGeom>
            <a:avLst/>
            <a:gdLst/>
            <a:ahLst/>
            <a:cxnLst/>
            <a:rect l="l" t="t" r="r" b="b"/>
            <a:pathLst>
              <a:path w="3250920" h="3250920">
                <a:moveTo>
                  <a:pt x="0" y="0"/>
                </a:moveTo>
                <a:lnTo>
                  <a:pt x="3250920" y="0"/>
                </a:lnTo>
                <a:lnTo>
                  <a:pt x="3250920" y="3250920"/>
                </a:lnTo>
                <a:lnTo>
                  <a:pt x="0" y="32509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4445405" y="3518040"/>
            <a:ext cx="3250920" cy="3250920"/>
          </a:xfrm>
          <a:custGeom>
            <a:avLst/>
            <a:gdLst/>
            <a:ahLst/>
            <a:cxnLst/>
            <a:rect l="l" t="t" r="r" b="b"/>
            <a:pathLst>
              <a:path w="3250920" h="3250920">
                <a:moveTo>
                  <a:pt x="0" y="0"/>
                </a:moveTo>
                <a:lnTo>
                  <a:pt x="3250920" y="0"/>
                </a:lnTo>
                <a:lnTo>
                  <a:pt x="3250920" y="3250920"/>
                </a:lnTo>
                <a:lnTo>
                  <a:pt x="0" y="32509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14901691" y="4072244"/>
            <a:ext cx="2338348" cy="2142512"/>
          </a:xfrm>
          <a:custGeom>
            <a:avLst/>
            <a:gdLst/>
            <a:ahLst/>
            <a:cxnLst/>
            <a:rect l="l" t="t" r="r" b="b"/>
            <a:pathLst>
              <a:path w="2338348" h="2142512">
                <a:moveTo>
                  <a:pt x="0" y="0"/>
                </a:moveTo>
                <a:lnTo>
                  <a:pt x="2338348" y="0"/>
                </a:lnTo>
                <a:lnTo>
                  <a:pt x="2338348" y="2142512"/>
                </a:lnTo>
                <a:lnTo>
                  <a:pt x="0" y="21425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a:off x="8279223" y="4064083"/>
            <a:ext cx="1727067" cy="2158833"/>
          </a:xfrm>
          <a:custGeom>
            <a:avLst/>
            <a:gdLst/>
            <a:ahLst/>
            <a:cxnLst/>
            <a:rect l="l" t="t" r="r" b="b"/>
            <a:pathLst>
              <a:path w="1727067" h="2158833">
                <a:moveTo>
                  <a:pt x="0" y="0"/>
                </a:moveTo>
                <a:lnTo>
                  <a:pt x="1727067" y="0"/>
                </a:lnTo>
                <a:lnTo>
                  <a:pt x="1727067" y="2158834"/>
                </a:lnTo>
                <a:lnTo>
                  <a:pt x="0" y="215883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 name="Freeform 12"/>
          <p:cNvSpPr/>
          <p:nvPr/>
        </p:nvSpPr>
        <p:spPr>
          <a:xfrm>
            <a:off x="7517296" y="3518040"/>
            <a:ext cx="3250920" cy="3250920"/>
          </a:xfrm>
          <a:custGeom>
            <a:avLst/>
            <a:gdLst/>
            <a:ahLst/>
            <a:cxnLst/>
            <a:rect l="l" t="t" r="r" b="b"/>
            <a:pathLst>
              <a:path w="3250920" h="3250920">
                <a:moveTo>
                  <a:pt x="0" y="0"/>
                </a:moveTo>
                <a:lnTo>
                  <a:pt x="3250920" y="0"/>
                </a:lnTo>
                <a:lnTo>
                  <a:pt x="3250920" y="3250920"/>
                </a:lnTo>
                <a:lnTo>
                  <a:pt x="0" y="32509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a:off x="10981350" y="3518040"/>
            <a:ext cx="3250920" cy="3250920"/>
          </a:xfrm>
          <a:custGeom>
            <a:avLst/>
            <a:gdLst/>
            <a:ahLst/>
            <a:cxnLst/>
            <a:rect l="l" t="t" r="r" b="b"/>
            <a:pathLst>
              <a:path w="3250920" h="3250920">
                <a:moveTo>
                  <a:pt x="0" y="0"/>
                </a:moveTo>
                <a:lnTo>
                  <a:pt x="3250921" y="0"/>
                </a:lnTo>
                <a:lnTo>
                  <a:pt x="3250921" y="3250920"/>
                </a:lnTo>
                <a:lnTo>
                  <a:pt x="0" y="32509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11421579" y="3902420"/>
            <a:ext cx="2370463" cy="2482160"/>
          </a:xfrm>
          <a:custGeom>
            <a:avLst/>
            <a:gdLst/>
            <a:ahLst/>
            <a:cxnLst/>
            <a:rect l="l" t="t" r="r" b="b"/>
            <a:pathLst>
              <a:path w="2370463" h="2482160">
                <a:moveTo>
                  <a:pt x="0" y="0"/>
                </a:moveTo>
                <a:lnTo>
                  <a:pt x="2370463" y="0"/>
                </a:lnTo>
                <a:lnTo>
                  <a:pt x="2370463" y="2482160"/>
                </a:lnTo>
                <a:lnTo>
                  <a:pt x="0" y="248216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5" name="Freeform 15"/>
          <p:cNvSpPr/>
          <p:nvPr/>
        </p:nvSpPr>
        <p:spPr>
          <a:xfrm>
            <a:off x="16461726" y="8387684"/>
            <a:ext cx="1741232" cy="1741232"/>
          </a:xfrm>
          <a:custGeom>
            <a:avLst/>
            <a:gdLst/>
            <a:ahLst/>
            <a:cxnLst/>
            <a:rect l="l" t="t" r="r" b="b"/>
            <a:pathLst>
              <a:path w="1741232" h="1741232">
                <a:moveTo>
                  <a:pt x="0" y="0"/>
                </a:moveTo>
                <a:lnTo>
                  <a:pt x="1741231" y="0"/>
                </a:lnTo>
                <a:lnTo>
                  <a:pt x="1741231" y="1741232"/>
                </a:lnTo>
                <a:lnTo>
                  <a:pt x="0" y="1741232"/>
                </a:lnTo>
                <a:lnTo>
                  <a:pt x="0" y="0"/>
                </a:lnTo>
                <a:close/>
              </a:path>
            </a:pathLst>
          </a:custGeom>
          <a:blipFill>
            <a:blip r:embed="rId17"/>
            <a:stretch>
              <a:fillRect/>
            </a:stretch>
          </a:blipFill>
        </p:spPr>
        <p:txBody>
          <a:bodyPr/>
          <a:lstStyle/>
          <a:p>
            <a:endParaRPr lang="en-US"/>
          </a:p>
        </p:txBody>
      </p:sp>
      <p:sp>
        <p:nvSpPr>
          <p:cNvPr id="16" name="TextBox 16"/>
          <p:cNvSpPr txBox="1"/>
          <p:nvPr/>
        </p:nvSpPr>
        <p:spPr>
          <a:xfrm>
            <a:off x="927084" y="365068"/>
            <a:ext cx="16433833" cy="1193913"/>
          </a:xfrm>
          <a:prstGeom prst="rect">
            <a:avLst/>
          </a:prstGeom>
        </p:spPr>
        <p:txBody>
          <a:bodyPr lIns="0" tIns="0" rIns="0" bIns="0" rtlCol="0" anchor="t">
            <a:spAutoFit/>
          </a:bodyPr>
          <a:lstStyle/>
          <a:p>
            <a:pPr algn="ctr">
              <a:lnSpc>
                <a:spcPts val="9793"/>
              </a:lnSpc>
              <a:spcBef>
                <a:spcPct val="0"/>
              </a:spcBef>
            </a:pPr>
            <a:r>
              <a:rPr lang="en-US" sz="6995">
                <a:solidFill>
                  <a:srgbClr val="041E42"/>
                </a:solidFill>
                <a:latin typeface="League Spartan"/>
                <a:ea typeface="League Spartan"/>
                <a:cs typeface="League Spartan"/>
                <a:sym typeface="League Spartan"/>
              </a:rPr>
              <a:t>ROLE IN AN EMERGENCY</a:t>
            </a:r>
          </a:p>
        </p:txBody>
      </p:sp>
      <p:grpSp>
        <p:nvGrpSpPr>
          <p:cNvPr id="17" name="Group 17"/>
          <p:cNvGrpSpPr/>
          <p:nvPr/>
        </p:nvGrpSpPr>
        <p:grpSpPr>
          <a:xfrm>
            <a:off x="337648" y="2826987"/>
            <a:ext cx="1382105" cy="1382105"/>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72127"/>
            </a:solidFill>
            <a:ln w="12700">
              <a:solidFill>
                <a:srgbClr val="000000"/>
              </a:solidFill>
            </a:ln>
          </p:spPr>
          <p:txBody>
            <a:bodyPr/>
            <a:lstStyle/>
            <a:p>
              <a:endParaRPr lang="en-US"/>
            </a:p>
          </p:txBody>
        </p:sp>
      </p:grpSp>
      <p:sp>
        <p:nvSpPr>
          <p:cNvPr id="19" name="TextBox 19"/>
          <p:cNvSpPr txBox="1"/>
          <p:nvPr/>
        </p:nvSpPr>
        <p:spPr>
          <a:xfrm>
            <a:off x="700088" y="2744017"/>
            <a:ext cx="657225" cy="1386120"/>
          </a:xfrm>
          <a:prstGeom prst="rect">
            <a:avLst/>
          </a:prstGeom>
        </p:spPr>
        <p:txBody>
          <a:bodyPr lIns="0" tIns="0" rIns="0" bIns="0" rtlCol="0" anchor="t">
            <a:spAutoFit/>
          </a:bodyPr>
          <a:lstStyle/>
          <a:p>
            <a:pPr algn="ctr">
              <a:lnSpc>
                <a:spcPts val="11274"/>
              </a:lnSpc>
            </a:pPr>
            <a:r>
              <a:rPr lang="en-US" sz="8053">
                <a:solidFill>
                  <a:srgbClr val="FFFFFF"/>
                </a:solidFill>
                <a:latin typeface="Bookman Old Style"/>
                <a:ea typeface="Bookman Old Style"/>
                <a:cs typeface="Bookman Old Style"/>
                <a:sym typeface="Bookman Old Style"/>
              </a:rPr>
              <a:t>1</a:t>
            </a:r>
          </a:p>
        </p:txBody>
      </p:sp>
      <p:grpSp>
        <p:nvGrpSpPr>
          <p:cNvPr id="20" name="Group 20"/>
          <p:cNvGrpSpPr/>
          <p:nvPr/>
        </p:nvGrpSpPr>
        <p:grpSpPr>
          <a:xfrm>
            <a:off x="3842595" y="2826987"/>
            <a:ext cx="1382105" cy="1382105"/>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72127"/>
            </a:solidFill>
            <a:ln w="12700">
              <a:solidFill>
                <a:srgbClr val="000000"/>
              </a:solidFill>
            </a:ln>
          </p:spPr>
          <p:txBody>
            <a:bodyPr/>
            <a:lstStyle/>
            <a:p>
              <a:endParaRPr lang="en-US"/>
            </a:p>
          </p:txBody>
        </p:sp>
      </p:grpSp>
      <p:sp>
        <p:nvSpPr>
          <p:cNvPr id="22" name="TextBox 22"/>
          <p:cNvSpPr txBox="1"/>
          <p:nvPr/>
        </p:nvSpPr>
        <p:spPr>
          <a:xfrm>
            <a:off x="4205035" y="2744017"/>
            <a:ext cx="657225" cy="1386120"/>
          </a:xfrm>
          <a:prstGeom prst="rect">
            <a:avLst/>
          </a:prstGeom>
        </p:spPr>
        <p:txBody>
          <a:bodyPr lIns="0" tIns="0" rIns="0" bIns="0" rtlCol="0" anchor="t">
            <a:spAutoFit/>
          </a:bodyPr>
          <a:lstStyle/>
          <a:p>
            <a:pPr algn="ctr">
              <a:lnSpc>
                <a:spcPts val="11274"/>
              </a:lnSpc>
            </a:pPr>
            <a:r>
              <a:rPr lang="en-US" sz="8053">
                <a:solidFill>
                  <a:srgbClr val="FFFFFF"/>
                </a:solidFill>
                <a:latin typeface="Bookman Old Style"/>
                <a:ea typeface="Bookman Old Style"/>
                <a:cs typeface="Bookman Old Style"/>
                <a:sym typeface="Bookman Old Style"/>
              </a:rPr>
              <a:t>2</a:t>
            </a:r>
          </a:p>
        </p:txBody>
      </p:sp>
      <p:grpSp>
        <p:nvGrpSpPr>
          <p:cNvPr id="23" name="Group 23"/>
          <p:cNvGrpSpPr/>
          <p:nvPr/>
        </p:nvGrpSpPr>
        <p:grpSpPr>
          <a:xfrm>
            <a:off x="7347543" y="2826987"/>
            <a:ext cx="1382105" cy="1382105"/>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72127"/>
            </a:solidFill>
            <a:ln w="12700">
              <a:solidFill>
                <a:srgbClr val="000000"/>
              </a:solidFill>
            </a:ln>
          </p:spPr>
          <p:txBody>
            <a:bodyPr/>
            <a:lstStyle/>
            <a:p>
              <a:endParaRPr lang="en-US"/>
            </a:p>
          </p:txBody>
        </p:sp>
      </p:grpSp>
      <p:sp>
        <p:nvSpPr>
          <p:cNvPr id="25" name="TextBox 25"/>
          <p:cNvSpPr txBox="1"/>
          <p:nvPr/>
        </p:nvSpPr>
        <p:spPr>
          <a:xfrm>
            <a:off x="7709983" y="2744017"/>
            <a:ext cx="657225" cy="1386120"/>
          </a:xfrm>
          <a:prstGeom prst="rect">
            <a:avLst/>
          </a:prstGeom>
        </p:spPr>
        <p:txBody>
          <a:bodyPr lIns="0" tIns="0" rIns="0" bIns="0" rtlCol="0" anchor="t">
            <a:spAutoFit/>
          </a:bodyPr>
          <a:lstStyle/>
          <a:p>
            <a:pPr algn="ctr">
              <a:lnSpc>
                <a:spcPts val="11274"/>
              </a:lnSpc>
            </a:pPr>
            <a:r>
              <a:rPr lang="en-US" sz="8053">
                <a:solidFill>
                  <a:srgbClr val="FFFFFF"/>
                </a:solidFill>
                <a:latin typeface="Bookman Old Style"/>
                <a:ea typeface="Bookman Old Style"/>
                <a:cs typeface="Bookman Old Style"/>
                <a:sym typeface="Bookman Old Style"/>
              </a:rPr>
              <a:t>3</a:t>
            </a:r>
          </a:p>
        </p:txBody>
      </p:sp>
      <p:grpSp>
        <p:nvGrpSpPr>
          <p:cNvPr id="26" name="Group 26"/>
          <p:cNvGrpSpPr/>
          <p:nvPr/>
        </p:nvGrpSpPr>
        <p:grpSpPr>
          <a:xfrm>
            <a:off x="10852491" y="2826987"/>
            <a:ext cx="1382105" cy="1382105"/>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72127"/>
            </a:solidFill>
            <a:ln w="12700">
              <a:solidFill>
                <a:srgbClr val="000000"/>
              </a:solidFill>
            </a:ln>
          </p:spPr>
          <p:txBody>
            <a:bodyPr/>
            <a:lstStyle/>
            <a:p>
              <a:endParaRPr lang="en-US"/>
            </a:p>
          </p:txBody>
        </p:sp>
      </p:grpSp>
      <p:sp>
        <p:nvSpPr>
          <p:cNvPr id="28" name="TextBox 28"/>
          <p:cNvSpPr txBox="1"/>
          <p:nvPr/>
        </p:nvSpPr>
        <p:spPr>
          <a:xfrm>
            <a:off x="11214931" y="2744017"/>
            <a:ext cx="657225" cy="1386120"/>
          </a:xfrm>
          <a:prstGeom prst="rect">
            <a:avLst/>
          </a:prstGeom>
        </p:spPr>
        <p:txBody>
          <a:bodyPr lIns="0" tIns="0" rIns="0" bIns="0" rtlCol="0" anchor="t">
            <a:spAutoFit/>
          </a:bodyPr>
          <a:lstStyle/>
          <a:p>
            <a:pPr algn="ctr">
              <a:lnSpc>
                <a:spcPts val="11274"/>
              </a:lnSpc>
            </a:pPr>
            <a:r>
              <a:rPr lang="en-US" sz="8053">
                <a:solidFill>
                  <a:srgbClr val="FFFFFF"/>
                </a:solidFill>
                <a:latin typeface="Bookman Old Style"/>
                <a:ea typeface="Bookman Old Style"/>
                <a:cs typeface="Bookman Old Style"/>
                <a:sym typeface="Bookman Old Style"/>
              </a:rPr>
              <a:t>4</a:t>
            </a:r>
          </a:p>
        </p:txBody>
      </p:sp>
      <p:grpSp>
        <p:nvGrpSpPr>
          <p:cNvPr id="29" name="Group 29"/>
          <p:cNvGrpSpPr/>
          <p:nvPr/>
        </p:nvGrpSpPr>
        <p:grpSpPr>
          <a:xfrm>
            <a:off x="14357438" y="2826987"/>
            <a:ext cx="1382105" cy="1382105"/>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72127"/>
            </a:solidFill>
            <a:ln w="12700">
              <a:solidFill>
                <a:srgbClr val="000000"/>
              </a:solidFill>
            </a:ln>
          </p:spPr>
          <p:txBody>
            <a:bodyPr/>
            <a:lstStyle/>
            <a:p>
              <a:endParaRPr lang="en-US"/>
            </a:p>
          </p:txBody>
        </p:sp>
      </p:grpSp>
      <p:sp>
        <p:nvSpPr>
          <p:cNvPr id="31" name="TextBox 31"/>
          <p:cNvSpPr txBox="1"/>
          <p:nvPr/>
        </p:nvSpPr>
        <p:spPr>
          <a:xfrm>
            <a:off x="14719878" y="2744017"/>
            <a:ext cx="657225" cy="1386120"/>
          </a:xfrm>
          <a:prstGeom prst="rect">
            <a:avLst/>
          </a:prstGeom>
        </p:spPr>
        <p:txBody>
          <a:bodyPr lIns="0" tIns="0" rIns="0" bIns="0" rtlCol="0" anchor="t">
            <a:spAutoFit/>
          </a:bodyPr>
          <a:lstStyle/>
          <a:p>
            <a:pPr algn="ctr">
              <a:lnSpc>
                <a:spcPts val="11274"/>
              </a:lnSpc>
            </a:pPr>
            <a:r>
              <a:rPr lang="en-US" sz="8053">
                <a:solidFill>
                  <a:srgbClr val="FFFFFF"/>
                </a:solidFill>
                <a:latin typeface="Bookman Old Style"/>
                <a:ea typeface="Bookman Old Style"/>
                <a:cs typeface="Bookman Old Style"/>
                <a:sym typeface="Bookman Old Style"/>
              </a:rPr>
              <a:t>5</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701800"/>
            <a:ext cx="18288000" cy="1218438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0" y="9258300"/>
            <a:ext cx="18288000" cy="1028700"/>
            <a:chOff x="0" y="0"/>
            <a:chExt cx="2833290" cy="159373"/>
          </a:xfrm>
        </p:grpSpPr>
        <p:sp>
          <p:nvSpPr>
            <p:cNvPr id="4" name="Freeform 4"/>
            <p:cNvSpPr/>
            <p:nvPr/>
          </p:nvSpPr>
          <p:spPr>
            <a:xfrm>
              <a:off x="0" y="0"/>
              <a:ext cx="2833290" cy="159373"/>
            </a:xfrm>
            <a:custGeom>
              <a:avLst/>
              <a:gdLst/>
              <a:ahLst/>
              <a:cxnLst/>
              <a:rect l="l" t="t" r="r" b="b"/>
              <a:pathLst>
                <a:path w="2833290" h="159373">
                  <a:moveTo>
                    <a:pt x="0" y="0"/>
                  </a:moveTo>
                  <a:lnTo>
                    <a:pt x="2833290" y="0"/>
                  </a:lnTo>
                  <a:lnTo>
                    <a:pt x="2833290" y="159373"/>
                  </a:lnTo>
                  <a:lnTo>
                    <a:pt x="0" y="159373"/>
                  </a:lnTo>
                  <a:close/>
                </a:path>
              </a:pathLst>
            </a:custGeom>
            <a:solidFill>
              <a:srgbClr val="041E42"/>
            </a:solidFill>
            <a:ln w="12700">
              <a:solidFill>
                <a:srgbClr val="000000"/>
              </a:solidFill>
            </a:ln>
          </p:spPr>
          <p:txBody>
            <a:bodyPr/>
            <a:lstStyle/>
            <a:p>
              <a:endParaRPr lang="en-US"/>
            </a:p>
          </p:txBody>
        </p:sp>
      </p:grpSp>
      <p:sp>
        <p:nvSpPr>
          <p:cNvPr id="5" name="Freeform 5"/>
          <p:cNvSpPr/>
          <p:nvPr/>
        </p:nvSpPr>
        <p:spPr>
          <a:xfrm>
            <a:off x="9144000" y="9726930"/>
            <a:ext cx="9144000" cy="114300"/>
          </a:xfrm>
          <a:custGeom>
            <a:avLst/>
            <a:gdLst/>
            <a:ahLst/>
            <a:cxnLst/>
            <a:rect l="l" t="t" r="r" b="b"/>
            <a:pathLst>
              <a:path w="9144000" h="114300">
                <a:moveTo>
                  <a:pt x="0" y="0"/>
                </a:moveTo>
                <a:lnTo>
                  <a:pt x="9144000" y="0"/>
                </a:lnTo>
                <a:lnTo>
                  <a:pt x="9144000" y="114300"/>
                </a:lnTo>
                <a:lnTo>
                  <a:pt x="0" y="1143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6461726" y="8387684"/>
            <a:ext cx="1741232" cy="1741232"/>
          </a:xfrm>
          <a:custGeom>
            <a:avLst/>
            <a:gdLst/>
            <a:ahLst/>
            <a:cxnLst/>
            <a:rect l="l" t="t" r="r" b="b"/>
            <a:pathLst>
              <a:path w="1741232" h="1741232">
                <a:moveTo>
                  <a:pt x="0" y="0"/>
                </a:moveTo>
                <a:lnTo>
                  <a:pt x="1741231" y="0"/>
                </a:lnTo>
                <a:lnTo>
                  <a:pt x="1741231" y="1741232"/>
                </a:lnTo>
                <a:lnTo>
                  <a:pt x="0" y="1741232"/>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2833290" cy="159373"/>
          </a:xfrm>
        </p:grpSpPr>
        <p:sp>
          <p:nvSpPr>
            <p:cNvPr id="3" name="Freeform 3"/>
            <p:cNvSpPr/>
            <p:nvPr/>
          </p:nvSpPr>
          <p:spPr>
            <a:xfrm>
              <a:off x="0" y="0"/>
              <a:ext cx="2833290" cy="159373"/>
            </a:xfrm>
            <a:custGeom>
              <a:avLst/>
              <a:gdLst/>
              <a:ahLst/>
              <a:cxnLst/>
              <a:rect l="l" t="t" r="r" b="b"/>
              <a:pathLst>
                <a:path w="2833290" h="159373">
                  <a:moveTo>
                    <a:pt x="0" y="0"/>
                  </a:moveTo>
                  <a:lnTo>
                    <a:pt x="2833290" y="0"/>
                  </a:lnTo>
                  <a:lnTo>
                    <a:pt x="2833290" y="159373"/>
                  </a:lnTo>
                  <a:lnTo>
                    <a:pt x="0" y="159373"/>
                  </a:lnTo>
                  <a:close/>
                </a:path>
              </a:pathLst>
            </a:custGeom>
            <a:solidFill>
              <a:srgbClr val="041E42"/>
            </a:solidFill>
            <a:ln w="12700">
              <a:solidFill>
                <a:srgbClr val="000000"/>
              </a:solidFill>
            </a:ln>
          </p:spPr>
          <p:txBody>
            <a:bodyPr/>
            <a:lstStyle/>
            <a:p>
              <a:endParaRPr lang="en-US"/>
            </a:p>
          </p:txBody>
        </p:sp>
      </p:grpSp>
      <p:sp>
        <p:nvSpPr>
          <p:cNvPr id="4" name="Freeform 4"/>
          <p:cNvSpPr/>
          <p:nvPr/>
        </p:nvSpPr>
        <p:spPr>
          <a:xfrm>
            <a:off x="287630" y="2032080"/>
            <a:ext cx="7070788" cy="8096836"/>
          </a:xfrm>
          <a:custGeom>
            <a:avLst/>
            <a:gdLst/>
            <a:ahLst/>
            <a:cxnLst/>
            <a:rect l="l" t="t" r="r" b="b"/>
            <a:pathLst>
              <a:path w="7070788" h="8096836">
                <a:moveTo>
                  <a:pt x="0" y="0"/>
                </a:moveTo>
                <a:lnTo>
                  <a:pt x="7070788" y="0"/>
                </a:lnTo>
                <a:lnTo>
                  <a:pt x="7070788" y="8096836"/>
                </a:lnTo>
                <a:lnTo>
                  <a:pt x="0" y="8096836"/>
                </a:lnTo>
                <a:lnTo>
                  <a:pt x="0" y="0"/>
                </a:lnTo>
                <a:close/>
              </a:path>
            </a:pathLst>
          </a:custGeom>
          <a:blipFill>
            <a:blip r:embed="rId3"/>
            <a:stretch>
              <a:fillRect l="-36260" r="-36260"/>
            </a:stretch>
          </a:blipFill>
        </p:spPr>
        <p:txBody>
          <a:bodyPr/>
          <a:lstStyle/>
          <a:p>
            <a:endParaRPr lang="en-US"/>
          </a:p>
        </p:txBody>
      </p:sp>
      <p:sp>
        <p:nvSpPr>
          <p:cNvPr id="5" name="Freeform 5"/>
          <p:cNvSpPr/>
          <p:nvPr/>
        </p:nvSpPr>
        <p:spPr>
          <a:xfrm>
            <a:off x="9144000" y="9726930"/>
            <a:ext cx="9144000" cy="114300"/>
          </a:xfrm>
          <a:custGeom>
            <a:avLst/>
            <a:gdLst/>
            <a:ahLst/>
            <a:cxnLst/>
            <a:rect l="l" t="t" r="r" b="b"/>
            <a:pathLst>
              <a:path w="9144000" h="114300">
                <a:moveTo>
                  <a:pt x="0" y="0"/>
                </a:moveTo>
                <a:lnTo>
                  <a:pt x="9144000" y="0"/>
                </a:lnTo>
                <a:lnTo>
                  <a:pt x="9144000" y="114300"/>
                </a:lnTo>
                <a:lnTo>
                  <a:pt x="0" y="1143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6461726" y="8387684"/>
            <a:ext cx="1741232" cy="1741232"/>
          </a:xfrm>
          <a:custGeom>
            <a:avLst/>
            <a:gdLst/>
            <a:ahLst/>
            <a:cxnLst/>
            <a:rect l="l" t="t" r="r" b="b"/>
            <a:pathLst>
              <a:path w="1741232" h="1741232">
                <a:moveTo>
                  <a:pt x="0" y="0"/>
                </a:moveTo>
                <a:lnTo>
                  <a:pt x="1741231" y="0"/>
                </a:lnTo>
                <a:lnTo>
                  <a:pt x="1741231" y="1741232"/>
                </a:lnTo>
                <a:lnTo>
                  <a:pt x="0" y="1741232"/>
                </a:lnTo>
                <a:lnTo>
                  <a:pt x="0" y="0"/>
                </a:lnTo>
                <a:close/>
              </a:path>
            </a:pathLst>
          </a:custGeom>
          <a:blipFill>
            <a:blip r:embed="rId6"/>
            <a:stretch>
              <a:fillRect/>
            </a:stretch>
          </a:blipFill>
        </p:spPr>
        <p:txBody>
          <a:bodyPr/>
          <a:lstStyle/>
          <a:p>
            <a:endParaRPr lang="en-US"/>
          </a:p>
        </p:txBody>
      </p:sp>
      <p:grpSp>
        <p:nvGrpSpPr>
          <p:cNvPr id="7" name="Group 7"/>
          <p:cNvGrpSpPr/>
          <p:nvPr/>
        </p:nvGrpSpPr>
        <p:grpSpPr>
          <a:xfrm>
            <a:off x="0" y="0"/>
            <a:ext cx="18288000" cy="1722481"/>
            <a:chOff x="0" y="0"/>
            <a:chExt cx="2833290" cy="266857"/>
          </a:xfrm>
        </p:grpSpPr>
        <p:sp>
          <p:nvSpPr>
            <p:cNvPr id="8" name="Freeform 8"/>
            <p:cNvSpPr/>
            <p:nvPr/>
          </p:nvSpPr>
          <p:spPr>
            <a:xfrm>
              <a:off x="0" y="0"/>
              <a:ext cx="2833290" cy="266857"/>
            </a:xfrm>
            <a:custGeom>
              <a:avLst/>
              <a:gdLst/>
              <a:ahLst/>
              <a:cxnLst/>
              <a:rect l="l" t="t" r="r" b="b"/>
              <a:pathLst>
                <a:path w="2833290" h="266857">
                  <a:moveTo>
                    <a:pt x="0" y="0"/>
                  </a:moveTo>
                  <a:lnTo>
                    <a:pt x="2833290" y="0"/>
                  </a:lnTo>
                  <a:lnTo>
                    <a:pt x="2833290" y="266857"/>
                  </a:lnTo>
                  <a:lnTo>
                    <a:pt x="0" y="266857"/>
                  </a:lnTo>
                  <a:close/>
                </a:path>
              </a:pathLst>
            </a:custGeom>
            <a:solidFill>
              <a:srgbClr val="041E42"/>
            </a:solidFill>
            <a:ln w="12700">
              <a:solidFill>
                <a:srgbClr val="000000"/>
              </a:solidFill>
            </a:ln>
          </p:spPr>
          <p:txBody>
            <a:bodyPr/>
            <a:lstStyle/>
            <a:p>
              <a:endParaRPr lang="en-US"/>
            </a:p>
          </p:txBody>
        </p:sp>
      </p:grpSp>
      <p:sp>
        <p:nvSpPr>
          <p:cNvPr id="9" name="TextBox 9"/>
          <p:cNvSpPr txBox="1"/>
          <p:nvPr/>
        </p:nvSpPr>
        <p:spPr>
          <a:xfrm>
            <a:off x="251348" y="214175"/>
            <a:ext cx="17785304" cy="1160780"/>
          </a:xfrm>
          <a:prstGeom prst="rect">
            <a:avLst/>
          </a:prstGeom>
        </p:spPr>
        <p:txBody>
          <a:bodyPr lIns="0" tIns="0" rIns="0" bIns="0" rtlCol="0" anchor="t">
            <a:spAutoFit/>
          </a:bodyPr>
          <a:lstStyle/>
          <a:p>
            <a:pPr algn="ctr">
              <a:lnSpc>
                <a:spcPts val="9520"/>
              </a:lnSpc>
              <a:spcBef>
                <a:spcPct val="0"/>
              </a:spcBef>
            </a:pPr>
            <a:r>
              <a:rPr lang="en-US" sz="6800">
                <a:solidFill>
                  <a:srgbClr val="FFFFFF"/>
                </a:solidFill>
                <a:latin typeface="League Spartan"/>
                <a:ea typeface="League Spartan"/>
                <a:cs typeface="League Spartan"/>
                <a:sym typeface="League Spartan"/>
              </a:rPr>
              <a:t>NAVIGATING STAIRS TO ESCAPE</a:t>
            </a:r>
          </a:p>
        </p:txBody>
      </p:sp>
      <p:sp>
        <p:nvSpPr>
          <p:cNvPr id="10" name="TextBox 10"/>
          <p:cNvSpPr txBox="1"/>
          <p:nvPr/>
        </p:nvSpPr>
        <p:spPr>
          <a:xfrm>
            <a:off x="7587244" y="2102030"/>
            <a:ext cx="10198060" cy="7102475"/>
          </a:xfrm>
          <a:prstGeom prst="rect">
            <a:avLst/>
          </a:prstGeom>
        </p:spPr>
        <p:txBody>
          <a:bodyPr lIns="0" tIns="0" rIns="0" bIns="0" rtlCol="0" anchor="t">
            <a:spAutoFit/>
          </a:bodyPr>
          <a:lstStyle/>
          <a:p>
            <a:pPr algn="l">
              <a:lnSpc>
                <a:spcPts val="7000"/>
              </a:lnSpc>
            </a:pPr>
            <a:r>
              <a:rPr lang="en-US" sz="5000" dirty="0">
                <a:solidFill>
                  <a:srgbClr val="000000"/>
                </a:solidFill>
                <a:latin typeface="Poppins"/>
                <a:ea typeface="Poppins"/>
                <a:cs typeface="Poppins"/>
                <a:sym typeface="Poppins"/>
              </a:rPr>
              <a:t>Move quickly to the closest stairwell. </a:t>
            </a:r>
          </a:p>
          <a:p>
            <a:pPr algn="l">
              <a:lnSpc>
                <a:spcPts val="7000"/>
              </a:lnSpc>
            </a:pPr>
            <a:endParaRPr lang="en-US" sz="5000" dirty="0">
              <a:solidFill>
                <a:srgbClr val="000000"/>
              </a:solidFill>
              <a:latin typeface="Poppins"/>
              <a:ea typeface="Poppins"/>
              <a:cs typeface="Poppins"/>
              <a:sym typeface="Poppins"/>
            </a:endParaRPr>
          </a:p>
          <a:p>
            <a:pPr algn="l">
              <a:lnSpc>
                <a:spcPts val="7000"/>
              </a:lnSpc>
            </a:pPr>
            <a:r>
              <a:rPr lang="en-US" sz="5000" dirty="0">
                <a:solidFill>
                  <a:srgbClr val="000000"/>
                </a:solidFill>
                <a:latin typeface="Poppins"/>
                <a:ea typeface="Poppins"/>
                <a:cs typeface="Poppins"/>
                <a:sym typeface="Poppins"/>
              </a:rPr>
              <a:t>Leave Walkers Outside stairs</a:t>
            </a:r>
          </a:p>
          <a:p>
            <a:pPr algn="l">
              <a:lnSpc>
                <a:spcPts val="7000"/>
              </a:lnSpc>
            </a:pPr>
            <a:endParaRPr lang="en-US" sz="5000" dirty="0">
              <a:solidFill>
                <a:srgbClr val="000000"/>
              </a:solidFill>
              <a:latin typeface="Poppins"/>
              <a:ea typeface="Poppins"/>
              <a:cs typeface="Poppins"/>
              <a:sym typeface="Poppins"/>
            </a:endParaRPr>
          </a:p>
          <a:p>
            <a:pPr algn="l">
              <a:lnSpc>
                <a:spcPts val="7000"/>
              </a:lnSpc>
            </a:pPr>
            <a:r>
              <a:rPr lang="en-US" sz="5000" dirty="0">
                <a:solidFill>
                  <a:srgbClr val="000000"/>
                </a:solidFill>
                <a:latin typeface="Poppins"/>
                <a:ea typeface="Poppins"/>
                <a:cs typeface="Poppins"/>
                <a:sym typeface="Poppins"/>
              </a:rPr>
              <a:t>Descend safely!</a:t>
            </a:r>
          </a:p>
          <a:p>
            <a:pPr algn="l">
              <a:lnSpc>
                <a:spcPts val="7000"/>
              </a:lnSpc>
            </a:pPr>
            <a:endParaRPr lang="en-US" sz="5000" dirty="0">
              <a:solidFill>
                <a:srgbClr val="000000"/>
              </a:solidFill>
              <a:latin typeface="Poppins"/>
              <a:ea typeface="Poppins"/>
              <a:cs typeface="Poppins"/>
              <a:sym typeface="Poppins"/>
            </a:endParaRPr>
          </a:p>
          <a:p>
            <a:pPr algn="l">
              <a:lnSpc>
                <a:spcPts val="7000"/>
              </a:lnSpc>
            </a:pPr>
            <a:r>
              <a:rPr lang="en-US" sz="5000" dirty="0">
                <a:solidFill>
                  <a:srgbClr val="000000"/>
                </a:solidFill>
                <a:latin typeface="Poppins"/>
                <a:ea typeface="Poppins"/>
                <a:cs typeface="Poppins"/>
                <a:sym typeface="Poppins"/>
              </a:rPr>
              <a:t>Take a break/sit and scoot!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2833290" cy="159373"/>
          </a:xfrm>
        </p:grpSpPr>
        <p:sp>
          <p:nvSpPr>
            <p:cNvPr id="3" name="Freeform 3"/>
            <p:cNvSpPr/>
            <p:nvPr/>
          </p:nvSpPr>
          <p:spPr>
            <a:xfrm>
              <a:off x="0" y="0"/>
              <a:ext cx="2833290" cy="159373"/>
            </a:xfrm>
            <a:custGeom>
              <a:avLst/>
              <a:gdLst/>
              <a:ahLst/>
              <a:cxnLst/>
              <a:rect l="l" t="t" r="r" b="b"/>
              <a:pathLst>
                <a:path w="2833290" h="159373">
                  <a:moveTo>
                    <a:pt x="0" y="0"/>
                  </a:moveTo>
                  <a:lnTo>
                    <a:pt x="2833290" y="0"/>
                  </a:lnTo>
                  <a:lnTo>
                    <a:pt x="2833290" y="159373"/>
                  </a:lnTo>
                  <a:lnTo>
                    <a:pt x="0" y="159373"/>
                  </a:lnTo>
                  <a:close/>
                </a:path>
              </a:pathLst>
            </a:custGeom>
            <a:solidFill>
              <a:srgbClr val="041E42"/>
            </a:solidFill>
            <a:ln w="12700">
              <a:solidFill>
                <a:srgbClr val="000000"/>
              </a:solidFill>
            </a:ln>
          </p:spPr>
          <p:txBody>
            <a:bodyPr/>
            <a:lstStyle/>
            <a:p>
              <a:endParaRPr lang="en-US"/>
            </a:p>
          </p:txBody>
        </p:sp>
      </p:grpSp>
      <p:sp>
        <p:nvSpPr>
          <p:cNvPr id="4" name="Freeform 4"/>
          <p:cNvSpPr/>
          <p:nvPr/>
        </p:nvSpPr>
        <p:spPr>
          <a:xfrm>
            <a:off x="9144000" y="9726930"/>
            <a:ext cx="9144000" cy="114300"/>
          </a:xfrm>
          <a:custGeom>
            <a:avLst/>
            <a:gdLst/>
            <a:ahLst/>
            <a:cxnLst/>
            <a:rect l="l" t="t" r="r" b="b"/>
            <a:pathLst>
              <a:path w="9144000" h="114300">
                <a:moveTo>
                  <a:pt x="0" y="0"/>
                </a:moveTo>
                <a:lnTo>
                  <a:pt x="9144000" y="0"/>
                </a:lnTo>
                <a:lnTo>
                  <a:pt x="9144000" y="114300"/>
                </a:lnTo>
                <a:lnTo>
                  <a:pt x="0" y="114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2526600" y="2319672"/>
            <a:ext cx="3935125" cy="6995778"/>
          </a:xfrm>
          <a:custGeom>
            <a:avLst/>
            <a:gdLst/>
            <a:ahLst/>
            <a:cxnLst/>
            <a:rect l="l" t="t" r="r" b="b"/>
            <a:pathLst>
              <a:path w="3935125" h="6995778">
                <a:moveTo>
                  <a:pt x="0" y="0"/>
                </a:moveTo>
                <a:lnTo>
                  <a:pt x="3935126" y="0"/>
                </a:lnTo>
                <a:lnTo>
                  <a:pt x="3935126" y="6995778"/>
                </a:lnTo>
                <a:lnTo>
                  <a:pt x="0" y="6995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4118582" y="3778424"/>
            <a:ext cx="5041887" cy="5879752"/>
          </a:xfrm>
          <a:custGeom>
            <a:avLst/>
            <a:gdLst/>
            <a:ahLst/>
            <a:cxnLst/>
            <a:rect l="l" t="t" r="r" b="b"/>
            <a:pathLst>
              <a:path w="5041887" h="5879752">
                <a:moveTo>
                  <a:pt x="0" y="0"/>
                </a:moveTo>
                <a:lnTo>
                  <a:pt x="5041887" y="0"/>
                </a:lnTo>
                <a:lnTo>
                  <a:pt x="5041887" y="5879752"/>
                </a:lnTo>
                <a:lnTo>
                  <a:pt x="0" y="58797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6461726" y="8387684"/>
            <a:ext cx="1741232" cy="1741232"/>
          </a:xfrm>
          <a:custGeom>
            <a:avLst/>
            <a:gdLst/>
            <a:ahLst/>
            <a:cxnLst/>
            <a:rect l="l" t="t" r="r" b="b"/>
            <a:pathLst>
              <a:path w="1741232" h="1741232">
                <a:moveTo>
                  <a:pt x="0" y="0"/>
                </a:moveTo>
                <a:lnTo>
                  <a:pt x="1741231" y="0"/>
                </a:lnTo>
                <a:lnTo>
                  <a:pt x="1741231" y="1741232"/>
                </a:lnTo>
                <a:lnTo>
                  <a:pt x="0" y="1741232"/>
                </a:lnTo>
                <a:lnTo>
                  <a:pt x="0" y="0"/>
                </a:lnTo>
                <a:close/>
              </a:path>
            </a:pathLst>
          </a:custGeom>
          <a:blipFill>
            <a:blip r:embed="rId9"/>
            <a:stretch>
              <a:fillRect/>
            </a:stretch>
          </a:blipFill>
        </p:spPr>
        <p:txBody>
          <a:bodyPr/>
          <a:lstStyle/>
          <a:p>
            <a:endParaRPr lang="en-US"/>
          </a:p>
        </p:txBody>
      </p:sp>
      <p:grpSp>
        <p:nvGrpSpPr>
          <p:cNvPr id="8" name="Group 8"/>
          <p:cNvGrpSpPr/>
          <p:nvPr/>
        </p:nvGrpSpPr>
        <p:grpSpPr>
          <a:xfrm>
            <a:off x="0" y="0"/>
            <a:ext cx="18288000" cy="1722481"/>
            <a:chOff x="0" y="0"/>
            <a:chExt cx="2833290" cy="266857"/>
          </a:xfrm>
        </p:grpSpPr>
        <p:sp>
          <p:nvSpPr>
            <p:cNvPr id="9" name="Freeform 9"/>
            <p:cNvSpPr/>
            <p:nvPr/>
          </p:nvSpPr>
          <p:spPr>
            <a:xfrm>
              <a:off x="0" y="0"/>
              <a:ext cx="2833290" cy="266857"/>
            </a:xfrm>
            <a:custGeom>
              <a:avLst/>
              <a:gdLst/>
              <a:ahLst/>
              <a:cxnLst/>
              <a:rect l="l" t="t" r="r" b="b"/>
              <a:pathLst>
                <a:path w="2833290" h="266857">
                  <a:moveTo>
                    <a:pt x="0" y="0"/>
                  </a:moveTo>
                  <a:lnTo>
                    <a:pt x="2833290" y="0"/>
                  </a:lnTo>
                  <a:lnTo>
                    <a:pt x="2833290" y="266857"/>
                  </a:lnTo>
                  <a:lnTo>
                    <a:pt x="0" y="266857"/>
                  </a:lnTo>
                  <a:close/>
                </a:path>
              </a:pathLst>
            </a:custGeom>
            <a:solidFill>
              <a:srgbClr val="041E42"/>
            </a:solidFill>
            <a:ln w="12700">
              <a:solidFill>
                <a:srgbClr val="000000"/>
              </a:solidFill>
            </a:ln>
          </p:spPr>
          <p:txBody>
            <a:bodyPr/>
            <a:lstStyle/>
            <a:p>
              <a:endParaRPr lang="en-US"/>
            </a:p>
          </p:txBody>
        </p:sp>
      </p:grpSp>
      <p:sp>
        <p:nvSpPr>
          <p:cNvPr id="10" name="Freeform 10"/>
          <p:cNvSpPr/>
          <p:nvPr/>
        </p:nvSpPr>
        <p:spPr>
          <a:xfrm>
            <a:off x="251348" y="1993900"/>
            <a:ext cx="4833146" cy="4724400"/>
          </a:xfrm>
          <a:custGeom>
            <a:avLst/>
            <a:gdLst/>
            <a:ahLst/>
            <a:cxnLst/>
            <a:rect l="l" t="t" r="r" b="b"/>
            <a:pathLst>
              <a:path w="4833146" h="4724400">
                <a:moveTo>
                  <a:pt x="0" y="0"/>
                </a:moveTo>
                <a:lnTo>
                  <a:pt x="4833146" y="0"/>
                </a:lnTo>
                <a:lnTo>
                  <a:pt x="4833146" y="4724400"/>
                </a:lnTo>
                <a:lnTo>
                  <a:pt x="0" y="4724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a:off x="12038402" y="1028700"/>
            <a:ext cx="8179998" cy="4468324"/>
          </a:xfrm>
          <a:custGeom>
            <a:avLst/>
            <a:gdLst/>
            <a:ahLst/>
            <a:cxnLst/>
            <a:rect l="l" t="t" r="r" b="b"/>
            <a:pathLst>
              <a:path w="8179998" h="4468324">
                <a:moveTo>
                  <a:pt x="0" y="0"/>
                </a:moveTo>
                <a:lnTo>
                  <a:pt x="8179998" y="0"/>
                </a:lnTo>
                <a:lnTo>
                  <a:pt x="8179998" y="4468324"/>
                </a:lnTo>
                <a:lnTo>
                  <a:pt x="0" y="4468324"/>
                </a:lnTo>
                <a:lnTo>
                  <a:pt x="0" y="0"/>
                </a:lnTo>
                <a:close/>
              </a:path>
            </a:pathLst>
          </a:custGeom>
          <a:blipFill>
            <a:blip r:embed="rId12"/>
            <a:stretch>
              <a:fillRect/>
            </a:stretch>
          </a:blipFill>
        </p:spPr>
        <p:txBody>
          <a:bodyPr/>
          <a:lstStyle/>
          <a:p>
            <a:endParaRPr lang="en-US"/>
          </a:p>
        </p:txBody>
      </p:sp>
      <p:sp>
        <p:nvSpPr>
          <p:cNvPr id="12" name="TextBox 12"/>
          <p:cNvSpPr txBox="1"/>
          <p:nvPr/>
        </p:nvSpPr>
        <p:spPr>
          <a:xfrm>
            <a:off x="5642303" y="1870075"/>
            <a:ext cx="7003394" cy="7210425"/>
          </a:xfrm>
          <a:prstGeom prst="rect">
            <a:avLst/>
          </a:prstGeom>
        </p:spPr>
        <p:txBody>
          <a:bodyPr lIns="0" tIns="0" rIns="0" bIns="0" rtlCol="0" anchor="t">
            <a:spAutoFit/>
          </a:bodyPr>
          <a:lstStyle/>
          <a:p>
            <a:pPr algn="ctr">
              <a:lnSpc>
                <a:spcPts val="6299"/>
              </a:lnSpc>
            </a:pPr>
            <a:r>
              <a:rPr lang="en-US" sz="4500">
                <a:solidFill>
                  <a:srgbClr val="000000"/>
                </a:solidFill>
                <a:latin typeface="Poppins"/>
                <a:ea typeface="Poppins"/>
                <a:cs typeface="Poppins"/>
                <a:sym typeface="Poppins"/>
              </a:rPr>
              <a:t>Look/feel the door</a:t>
            </a:r>
          </a:p>
          <a:p>
            <a:pPr algn="ctr">
              <a:lnSpc>
                <a:spcPts val="6299"/>
              </a:lnSpc>
            </a:pPr>
            <a:r>
              <a:rPr lang="en-US" sz="4500">
                <a:solidFill>
                  <a:srgbClr val="000000"/>
                </a:solidFill>
                <a:latin typeface="Poppins"/>
                <a:ea typeface="Poppins"/>
                <a:cs typeface="Poppins"/>
                <a:sym typeface="Poppins"/>
              </a:rPr>
              <a:t>Peak out </a:t>
            </a:r>
          </a:p>
          <a:p>
            <a:pPr algn="ctr">
              <a:lnSpc>
                <a:spcPts val="6299"/>
              </a:lnSpc>
            </a:pPr>
            <a:endParaRPr lang="en-US" sz="4500">
              <a:solidFill>
                <a:srgbClr val="000000"/>
              </a:solidFill>
              <a:latin typeface="Poppins"/>
              <a:ea typeface="Poppins"/>
              <a:cs typeface="Poppins"/>
              <a:sym typeface="Poppins"/>
            </a:endParaRPr>
          </a:p>
          <a:p>
            <a:pPr algn="ctr">
              <a:lnSpc>
                <a:spcPts val="6299"/>
              </a:lnSpc>
            </a:pPr>
            <a:r>
              <a:rPr lang="en-US" sz="4500">
                <a:solidFill>
                  <a:srgbClr val="000000"/>
                </a:solidFill>
                <a:latin typeface="Poppins"/>
                <a:ea typeface="Poppins"/>
                <a:cs typeface="Poppins"/>
                <a:sym typeface="Poppins"/>
              </a:rPr>
              <a:t>Close your door</a:t>
            </a:r>
          </a:p>
          <a:p>
            <a:pPr algn="ctr">
              <a:lnSpc>
                <a:spcPts val="6299"/>
              </a:lnSpc>
            </a:pPr>
            <a:r>
              <a:rPr lang="en-US" sz="4500">
                <a:solidFill>
                  <a:srgbClr val="000000"/>
                </a:solidFill>
                <a:latin typeface="Poppins"/>
                <a:ea typeface="Poppins"/>
                <a:cs typeface="Poppins"/>
                <a:sym typeface="Poppins"/>
              </a:rPr>
              <a:t>Block smoke</a:t>
            </a:r>
          </a:p>
          <a:p>
            <a:pPr algn="ctr">
              <a:lnSpc>
                <a:spcPts val="6299"/>
              </a:lnSpc>
            </a:pPr>
            <a:endParaRPr lang="en-US" sz="4500">
              <a:solidFill>
                <a:srgbClr val="000000"/>
              </a:solidFill>
              <a:latin typeface="Poppins"/>
              <a:ea typeface="Poppins"/>
              <a:cs typeface="Poppins"/>
              <a:sym typeface="Poppins"/>
            </a:endParaRPr>
          </a:p>
          <a:p>
            <a:pPr algn="ctr">
              <a:lnSpc>
                <a:spcPts val="6299"/>
              </a:lnSpc>
            </a:pPr>
            <a:r>
              <a:rPr lang="en-US" sz="4500">
                <a:solidFill>
                  <a:srgbClr val="000000"/>
                </a:solidFill>
                <a:latin typeface="Poppins"/>
                <a:ea typeface="Poppins"/>
                <a:cs typeface="Poppins"/>
                <a:sym typeface="Poppins"/>
              </a:rPr>
              <a:t>Call 9-1-1 </a:t>
            </a:r>
          </a:p>
          <a:p>
            <a:pPr algn="ctr">
              <a:lnSpc>
                <a:spcPts val="6299"/>
              </a:lnSpc>
            </a:pPr>
            <a:endParaRPr lang="en-US" sz="4500">
              <a:solidFill>
                <a:srgbClr val="000000"/>
              </a:solidFill>
              <a:latin typeface="Poppins"/>
              <a:ea typeface="Poppins"/>
              <a:cs typeface="Poppins"/>
              <a:sym typeface="Poppins"/>
            </a:endParaRPr>
          </a:p>
          <a:p>
            <a:pPr algn="ctr">
              <a:lnSpc>
                <a:spcPts val="6299"/>
              </a:lnSpc>
            </a:pPr>
            <a:r>
              <a:rPr lang="en-US" sz="4500">
                <a:solidFill>
                  <a:srgbClr val="000000"/>
                </a:solidFill>
                <a:latin typeface="Poppins"/>
                <a:ea typeface="Poppins"/>
                <a:cs typeface="Poppins"/>
                <a:sym typeface="Poppins"/>
              </a:rPr>
              <a:t>Wait by the window</a:t>
            </a:r>
          </a:p>
        </p:txBody>
      </p:sp>
      <p:sp>
        <p:nvSpPr>
          <p:cNvPr id="13" name="Freeform 13"/>
          <p:cNvSpPr/>
          <p:nvPr/>
        </p:nvSpPr>
        <p:spPr>
          <a:xfrm>
            <a:off x="2667921" y="4413250"/>
            <a:ext cx="2150840" cy="4902200"/>
          </a:xfrm>
          <a:custGeom>
            <a:avLst/>
            <a:gdLst/>
            <a:ahLst/>
            <a:cxnLst/>
            <a:rect l="l" t="t" r="r" b="b"/>
            <a:pathLst>
              <a:path w="2150840" h="4902200">
                <a:moveTo>
                  <a:pt x="0" y="0"/>
                </a:moveTo>
                <a:lnTo>
                  <a:pt x="2150840" y="0"/>
                </a:lnTo>
                <a:lnTo>
                  <a:pt x="2150840" y="4902200"/>
                </a:lnTo>
                <a:lnTo>
                  <a:pt x="0" y="49022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 name="Freeform 14"/>
          <p:cNvSpPr/>
          <p:nvPr/>
        </p:nvSpPr>
        <p:spPr>
          <a:xfrm>
            <a:off x="3743341" y="2164050"/>
            <a:ext cx="2339976" cy="1807632"/>
          </a:xfrm>
          <a:custGeom>
            <a:avLst/>
            <a:gdLst/>
            <a:ahLst/>
            <a:cxnLst/>
            <a:rect l="l" t="t" r="r" b="b"/>
            <a:pathLst>
              <a:path w="2339976" h="1807632">
                <a:moveTo>
                  <a:pt x="0" y="0"/>
                </a:moveTo>
                <a:lnTo>
                  <a:pt x="2339976" y="0"/>
                </a:lnTo>
                <a:lnTo>
                  <a:pt x="2339976" y="1807631"/>
                </a:lnTo>
                <a:lnTo>
                  <a:pt x="0" y="180763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5" name="TextBox 15"/>
          <p:cNvSpPr txBox="1"/>
          <p:nvPr/>
        </p:nvSpPr>
        <p:spPr>
          <a:xfrm>
            <a:off x="251348" y="214175"/>
            <a:ext cx="17785304" cy="1160780"/>
          </a:xfrm>
          <a:prstGeom prst="rect">
            <a:avLst/>
          </a:prstGeom>
        </p:spPr>
        <p:txBody>
          <a:bodyPr lIns="0" tIns="0" rIns="0" bIns="0" rtlCol="0" anchor="t">
            <a:spAutoFit/>
          </a:bodyPr>
          <a:lstStyle/>
          <a:p>
            <a:pPr algn="ctr">
              <a:lnSpc>
                <a:spcPts val="9520"/>
              </a:lnSpc>
              <a:spcBef>
                <a:spcPct val="0"/>
              </a:spcBef>
            </a:pPr>
            <a:r>
              <a:rPr lang="en-US" sz="6800">
                <a:solidFill>
                  <a:srgbClr val="FFFFFF"/>
                </a:solidFill>
                <a:latin typeface="League Spartan"/>
                <a:ea typeface="League Spartan"/>
                <a:cs typeface="League Spartan"/>
                <a:sym typeface="League Spartan"/>
              </a:rPr>
              <a:t>SCENARIO#3 - I CAN’T GET OUT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3075" y="-277809"/>
            <a:ext cx="18714149" cy="10526709"/>
          </a:xfrm>
          <a:custGeom>
            <a:avLst/>
            <a:gdLst/>
            <a:ahLst/>
            <a:cxnLst/>
            <a:rect l="l" t="t" r="r" b="b"/>
            <a:pathLst>
              <a:path w="18714149" h="10526709">
                <a:moveTo>
                  <a:pt x="0" y="0"/>
                </a:moveTo>
                <a:lnTo>
                  <a:pt x="18714149" y="0"/>
                </a:lnTo>
                <a:lnTo>
                  <a:pt x="18714149" y="10526709"/>
                </a:lnTo>
                <a:lnTo>
                  <a:pt x="0" y="10526709"/>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0" y="9258300"/>
            <a:ext cx="18288000" cy="1028700"/>
            <a:chOff x="0" y="0"/>
            <a:chExt cx="2833290" cy="159373"/>
          </a:xfrm>
        </p:grpSpPr>
        <p:sp>
          <p:nvSpPr>
            <p:cNvPr id="4" name="Freeform 4"/>
            <p:cNvSpPr/>
            <p:nvPr/>
          </p:nvSpPr>
          <p:spPr>
            <a:xfrm>
              <a:off x="0" y="0"/>
              <a:ext cx="2833290" cy="159373"/>
            </a:xfrm>
            <a:custGeom>
              <a:avLst/>
              <a:gdLst/>
              <a:ahLst/>
              <a:cxnLst/>
              <a:rect l="l" t="t" r="r" b="b"/>
              <a:pathLst>
                <a:path w="2833290" h="159373">
                  <a:moveTo>
                    <a:pt x="0" y="0"/>
                  </a:moveTo>
                  <a:lnTo>
                    <a:pt x="2833290" y="0"/>
                  </a:lnTo>
                  <a:lnTo>
                    <a:pt x="2833290" y="159373"/>
                  </a:lnTo>
                  <a:lnTo>
                    <a:pt x="0" y="159373"/>
                  </a:lnTo>
                  <a:close/>
                </a:path>
              </a:pathLst>
            </a:custGeom>
            <a:solidFill>
              <a:srgbClr val="041E42"/>
            </a:solidFill>
            <a:ln w="12700">
              <a:solidFill>
                <a:srgbClr val="000000"/>
              </a:solidFill>
            </a:ln>
          </p:spPr>
          <p:txBody>
            <a:bodyPr/>
            <a:lstStyle/>
            <a:p>
              <a:endParaRPr lang="en-US"/>
            </a:p>
          </p:txBody>
        </p:sp>
      </p:grpSp>
      <p:sp>
        <p:nvSpPr>
          <p:cNvPr id="5" name="Freeform 5"/>
          <p:cNvSpPr/>
          <p:nvPr/>
        </p:nvSpPr>
        <p:spPr>
          <a:xfrm>
            <a:off x="9144000" y="9726930"/>
            <a:ext cx="9144000" cy="114300"/>
          </a:xfrm>
          <a:custGeom>
            <a:avLst/>
            <a:gdLst/>
            <a:ahLst/>
            <a:cxnLst/>
            <a:rect l="l" t="t" r="r" b="b"/>
            <a:pathLst>
              <a:path w="9144000" h="114300">
                <a:moveTo>
                  <a:pt x="0" y="0"/>
                </a:moveTo>
                <a:lnTo>
                  <a:pt x="9144000" y="0"/>
                </a:lnTo>
                <a:lnTo>
                  <a:pt x="9144000" y="114300"/>
                </a:lnTo>
                <a:lnTo>
                  <a:pt x="0" y="1143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6461726" y="8387684"/>
            <a:ext cx="1741232" cy="1741232"/>
          </a:xfrm>
          <a:custGeom>
            <a:avLst/>
            <a:gdLst/>
            <a:ahLst/>
            <a:cxnLst/>
            <a:rect l="l" t="t" r="r" b="b"/>
            <a:pathLst>
              <a:path w="1741232" h="1741232">
                <a:moveTo>
                  <a:pt x="0" y="0"/>
                </a:moveTo>
                <a:lnTo>
                  <a:pt x="1741231" y="0"/>
                </a:lnTo>
                <a:lnTo>
                  <a:pt x="1741231" y="1741232"/>
                </a:lnTo>
                <a:lnTo>
                  <a:pt x="0" y="1741232"/>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CFCC7-96D8-E66E-B789-54F51F69DD5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55F04FA-D9D1-4588-4A13-6AE407A2B25B}"/>
              </a:ext>
            </a:extLst>
          </p:cNvPr>
          <p:cNvGrpSpPr/>
          <p:nvPr/>
        </p:nvGrpSpPr>
        <p:grpSpPr>
          <a:xfrm>
            <a:off x="13041630" y="-102870"/>
            <a:ext cx="5246370" cy="10389870"/>
            <a:chOff x="0" y="0"/>
            <a:chExt cx="812800" cy="1609663"/>
          </a:xfrm>
        </p:grpSpPr>
        <p:sp>
          <p:nvSpPr>
            <p:cNvPr id="3" name="Freeform 3">
              <a:extLst>
                <a:ext uri="{FF2B5EF4-FFF2-40B4-BE49-F238E27FC236}">
                  <a16:creationId xmlns:a16="http://schemas.microsoft.com/office/drawing/2014/main" id="{B1BDECCF-F2AE-6360-19ED-8D3E7F93068C}"/>
                </a:ext>
              </a:extLst>
            </p:cNvPr>
            <p:cNvSpPr/>
            <p:nvPr/>
          </p:nvSpPr>
          <p:spPr>
            <a:xfrm>
              <a:off x="0" y="0"/>
              <a:ext cx="812800" cy="1609663"/>
            </a:xfrm>
            <a:custGeom>
              <a:avLst/>
              <a:gdLst/>
              <a:ahLst/>
              <a:cxnLst/>
              <a:rect l="l" t="t" r="r" b="b"/>
              <a:pathLst>
                <a:path w="812800" h="1609663">
                  <a:moveTo>
                    <a:pt x="0" y="0"/>
                  </a:moveTo>
                  <a:lnTo>
                    <a:pt x="812800" y="0"/>
                  </a:lnTo>
                  <a:lnTo>
                    <a:pt x="812800" y="1609663"/>
                  </a:lnTo>
                  <a:lnTo>
                    <a:pt x="0" y="1609663"/>
                  </a:lnTo>
                  <a:close/>
                </a:path>
              </a:pathLst>
            </a:custGeom>
            <a:solidFill>
              <a:srgbClr val="041E42"/>
            </a:solidFill>
            <a:ln w="12700">
              <a:solidFill>
                <a:srgbClr val="000000"/>
              </a:solidFill>
            </a:ln>
          </p:spPr>
          <p:txBody>
            <a:bodyPr/>
            <a:lstStyle/>
            <a:p>
              <a:endParaRPr lang="en-US"/>
            </a:p>
          </p:txBody>
        </p:sp>
      </p:grpSp>
      <p:grpSp>
        <p:nvGrpSpPr>
          <p:cNvPr id="4" name="Group 4">
            <a:extLst>
              <a:ext uri="{FF2B5EF4-FFF2-40B4-BE49-F238E27FC236}">
                <a16:creationId xmlns:a16="http://schemas.microsoft.com/office/drawing/2014/main" id="{C586EB3C-35FC-E967-B737-45B16A2DDBD9}"/>
              </a:ext>
            </a:extLst>
          </p:cNvPr>
          <p:cNvGrpSpPr/>
          <p:nvPr/>
        </p:nvGrpSpPr>
        <p:grpSpPr>
          <a:xfrm>
            <a:off x="9301906" y="0"/>
            <a:ext cx="12304515" cy="10287000"/>
            <a:chOff x="0" y="0"/>
            <a:chExt cx="729156" cy="609600"/>
          </a:xfrm>
        </p:grpSpPr>
        <p:sp>
          <p:nvSpPr>
            <p:cNvPr id="5" name="Freeform 5">
              <a:extLst>
                <a:ext uri="{FF2B5EF4-FFF2-40B4-BE49-F238E27FC236}">
                  <a16:creationId xmlns:a16="http://schemas.microsoft.com/office/drawing/2014/main" id="{0862E900-CB4B-3C60-2CBA-E4417679E11E}"/>
                </a:ext>
              </a:extLst>
            </p:cNvPr>
            <p:cNvSpPr/>
            <p:nvPr/>
          </p:nvSpPr>
          <p:spPr>
            <a:xfrm>
              <a:off x="0" y="0"/>
              <a:ext cx="729156" cy="609600"/>
            </a:xfrm>
            <a:custGeom>
              <a:avLst/>
              <a:gdLst/>
              <a:ahLst/>
              <a:cxnLst/>
              <a:rect l="l" t="t" r="r" b="b"/>
              <a:pathLst>
                <a:path w="729156" h="609600">
                  <a:moveTo>
                    <a:pt x="525956" y="0"/>
                  </a:moveTo>
                  <a:lnTo>
                    <a:pt x="0" y="0"/>
                  </a:lnTo>
                  <a:lnTo>
                    <a:pt x="203200" y="609600"/>
                  </a:lnTo>
                  <a:lnTo>
                    <a:pt x="729156" y="609600"/>
                  </a:lnTo>
                  <a:lnTo>
                    <a:pt x="525956" y="0"/>
                  </a:lnTo>
                  <a:close/>
                </a:path>
              </a:pathLst>
            </a:custGeom>
            <a:solidFill>
              <a:srgbClr val="041E42"/>
            </a:solidFill>
            <a:ln w="12700">
              <a:solidFill>
                <a:srgbClr val="000000"/>
              </a:solidFill>
            </a:ln>
          </p:spPr>
          <p:txBody>
            <a:bodyPr/>
            <a:lstStyle/>
            <a:p>
              <a:endParaRPr lang="en-US"/>
            </a:p>
          </p:txBody>
        </p:sp>
      </p:grpSp>
      <p:grpSp>
        <p:nvGrpSpPr>
          <p:cNvPr id="6" name="Group 6">
            <a:extLst>
              <a:ext uri="{FF2B5EF4-FFF2-40B4-BE49-F238E27FC236}">
                <a16:creationId xmlns:a16="http://schemas.microsoft.com/office/drawing/2014/main" id="{F2DD30F0-4B6A-2AC4-C2B9-BFCAD176E9CA}"/>
              </a:ext>
            </a:extLst>
          </p:cNvPr>
          <p:cNvGrpSpPr/>
          <p:nvPr/>
        </p:nvGrpSpPr>
        <p:grpSpPr>
          <a:xfrm>
            <a:off x="8283740" y="-808720"/>
            <a:ext cx="11998835" cy="11095720"/>
            <a:chOff x="0" y="0"/>
            <a:chExt cx="878956" cy="812800"/>
          </a:xfrm>
        </p:grpSpPr>
        <p:sp>
          <p:nvSpPr>
            <p:cNvPr id="7" name="Freeform 7">
              <a:extLst>
                <a:ext uri="{FF2B5EF4-FFF2-40B4-BE49-F238E27FC236}">
                  <a16:creationId xmlns:a16="http://schemas.microsoft.com/office/drawing/2014/main" id="{73E092DF-1339-A071-ED56-88736A913282}"/>
                </a:ext>
              </a:extLst>
            </p:cNvPr>
            <p:cNvSpPr/>
            <p:nvPr/>
          </p:nvSpPr>
          <p:spPr>
            <a:xfrm>
              <a:off x="0" y="0"/>
              <a:ext cx="878956" cy="812800"/>
            </a:xfrm>
            <a:custGeom>
              <a:avLst/>
              <a:gdLst/>
              <a:ahLst/>
              <a:cxnLst/>
              <a:rect l="l" t="t" r="r" b="b"/>
              <a:pathLst>
                <a:path w="878956" h="812800">
                  <a:moveTo>
                    <a:pt x="439478" y="0"/>
                  </a:moveTo>
                  <a:cubicBezTo>
                    <a:pt x="196761" y="0"/>
                    <a:pt x="0" y="181951"/>
                    <a:pt x="0" y="406400"/>
                  </a:cubicBezTo>
                  <a:cubicBezTo>
                    <a:pt x="0" y="630849"/>
                    <a:pt x="196761" y="812800"/>
                    <a:pt x="439478" y="812800"/>
                  </a:cubicBezTo>
                  <a:cubicBezTo>
                    <a:pt x="682195" y="812800"/>
                    <a:pt x="878956" y="630849"/>
                    <a:pt x="878956" y="406400"/>
                  </a:cubicBezTo>
                  <a:cubicBezTo>
                    <a:pt x="878956" y="181951"/>
                    <a:pt x="682195" y="0"/>
                    <a:pt x="439478" y="0"/>
                  </a:cubicBezTo>
                  <a:close/>
                </a:path>
              </a:pathLst>
            </a:custGeom>
            <a:solidFill>
              <a:srgbClr val="041E42"/>
            </a:solidFill>
            <a:ln w="12700">
              <a:solidFill>
                <a:srgbClr val="000000"/>
              </a:solidFill>
            </a:ln>
          </p:spPr>
          <p:txBody>
            <a:bodyPr/>
            <a:lstStyle/>
            <a:p>
              <a:endParaRPr lang="en-US"/>
            </a:p>
          </p:txBody>
        </p:sp>
      </p:grpSp>
      <p:grpSp>
        <p:nvGrpSpPr>
          <p:cNvPr id="8" name="Group 8">
            <a:extLst>
              <a:ext uri="{FF2B5EF4-FFF2-40B4-BE49-F238E27FC236}">
                <a16:creationId xmlns:a16="http://schemas.microsoft.com/office/drawing/2014/main" id="{3B32C897-EA3A-25CA-AE90-4E9E7ADD9FCC}"/>
              </a:ext>
            </a:extLst>
          </p:cNvPr>
          <p:cNvGrpSpPr/>
          <p:nvPr/>
        </p:nvGrpSpPr>
        <p:grpSpPr>
          <a:xfrm>
            <a:off x="9099782" y="492805"/>
            <a:ext cx="8978152" cy="8978152"/>
            <a:chOff x="0" y="0"/>
            <a:chExt cx="812800" cy="812800"/>
          </a:xfrm>
        </p:grpSpPr>
        <p:sp>
          <p:nvSpPr>
            <p:cNvPr id="9" name="Freeform 9">
              <a:extLst>
                <a:ext uri="{FF2B5EF4-FFF2-40B4-BE49-F238E27FC236}">
                  <a16:creationId xmlns:a16="http://schemas.microsoft.com/office/drawing/2014/main" id="{70EA0D46-294F-1FA2-C702-870275E3638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5136" r="-25136"/>
              </a:stretch>
            </a:blipFill>
          </p:spPr>
          <p:txBody>
            <a:bodyPr/>
            <a:lstStyle/>
            <a:p>
              <a:endParaRPr lang="en-US"/>
            </a:p>
          </p:txBody>
        </p:sp>
      </p:grpSp>
      <p:sp>
        <p:nvSpPr>
          <p:cNvPr id="10" name="Freeform 10">
            <a:extLst>
              <a:ext uri="{FF2B5EF4-FFF2-40B4-BE49-F238E27FC236}">
                <a16:creationId xmlns:a16="http://schemas.microsoft.com/office/drawing/2014/main" id="{A1275AD7-A3C1-9CD8-9B67-68DA4D9245F3}"/>
              </a:ext>
            </a:extLst>
          </p:cNvPr>
          <p:cNvSpPr/>
          <p:nvPr/>
        </p:nvSpPr>
        <p:spPr>
          <a:xfrm>
            <a:off x="14803209" y="6884727"/>
            <a:ext cx="3027591" cy="3027591"/>
          </a:xfrm>
          <a:custGeom>
            <a:avLst/>
            <a:gdLst/>
            <a:ahLst/>
            <a:cxnLst/>
            <a:rect l="l" t="t" r="r" b="b"/>
            <a:pathLst>
              <a:path w="3027591" h="3027591">
                <a:moveTo>
                  <a:pt x="0" y="0"/>
                </a:moveTo>
                <a:lnTo>
                  <a:pt x="3027591" y="0"/>
                </a:lnTo>
                <a:lnTo>
                  <a:pt x="3027591" y="3027591"/>
                </a:lnTo>
                <a:lnTo>
                  <a:pt x="0" y="3027591"/>
                </a:lnTo>
                <a:lnTo>
                  <a:pt x="0" y="0"/>
                </a:lnTo>
                <a:close/>
              </a:path>
            </a:pathLst>
          </a:custGeom>
          <a:blipFill>
            <a:blip r:embed="rId4"/>
            <a:stretch>
              <a:fillRect/>
            </a:stretch>
          </a:blipFill>
        </p:spPr>
        <p:txBody>
          <a:bodyPr/>
          <a:lstStyle/>
          <a:p>
            <a:endParaRPr lang="en-US"/>
          </a:p>
        </p:txBody>
      </p:sp>
      <p:sp>
        <p:nvSpPr>
          <p:cNvPr id="11" name="TextBox 11">
            <a:extLst>
              <a:ext uri="{FF2B5EF4-FFF2-40B4-BE49-F238E27FC236}">
                <a16:creationId xmlns:a16="http://schemas.microsoft.com/office/drawing/2014/main" id="{FE94E085-A071-F501-4ED9-0230B9C0E9DD}"/>
              </a:ext>
            </a:extLst>
          </p:cNvPr>
          <p:cNvSpPr txBox="1"/>
          <p:nvPr/>
        </p:nvSpPr>
        <p:spPr>
          <a:xfrm>
            <a:off x="499610" y="495300"/>
            <a:ext cx="7556434" cy="5655394"/>
          </a:xfrm>
          <a:prstGeom prst="rect">
            <a:avLst/>
          </a:prstGeom>
        </p:spPr>
        <p:txBody>
          <a:bodyPr lIns="0" tIns="0" rIns="0" bIns="0" rtlCol="0" anchor="t">
            <a:spAutoFit/>
          </a:bodyPr>
          <a:lstStyle/>
          <a:p>
            <a:pPr algn="ctr">
              <a:lnSpc>
                <a:spcPts val="11193"/>
              </a:lnSpc>
            </a:pPr>
            <a:r>
              <a:rPr lang="en-US" sz="7000" dirty="0">
                <a:solidFill>
                  <a:srgbClr val="041E42"/>
                </a:solidFill>
                <a:latin typeface="League Spartan"/>
                <a:ea typeface="League Spartan"/>
                <a:cs typeface="League Spartan"/>
                <a:sym typeface="League Spartan"/>
              </a:rPr>
              <a:t>Fire Safety </a:t>
            </a:r>
          </a:p>
          <a:p>
            <a:pPr algn="ctr">
              <a:lnSpc>
                <a:spcPts val="11193"/>
              </a:lnSpc>
            </a:pPr>
            <a:r>
              <a:rPr lang="en-US" sz="7000" dirty="0">
                <a:solidFill>
                  <a:srgbClr val="041E42"/>
                </a:solidFill>
                <a:latin typeface="League Spartan"/>
                <a:ea typeface="League Spartan"/>
                <a:cs typeface="League Spartan"/>
                <a:sym typeface="League Spartan"/>
              </a:rPr>
              <a:t>and </a:t>
            </a:r>
          </a:p>
          <a:p>
            <a:pPr algn="ctr">
              <a:lnSpc>
                <a:spcPts val="11193"/>
              </a:lnSpc>
            </a:pPr>
            <a:r>
              <a:rPr lang="en-US" sz="7000" dirty="0">
                <a:solidFill>
                  <a:srgbClr val="041E42"/>
                </a:solidFill>
                <a:latin typeface="League Spartan"/>
                <a:ea typeface="League Spartan"/>
                <a:cs typeface="League Spartan"/>
                <a:sym typeface="League Spartan"/>
              </a:rPr>
              <a:t>Emergency Preparedness</a:t>
            </a:r>
          </a:p>
        </p:txBody>
      </p:sp>
      <p:sp>
        <p:nvSpPr>
          <p:cNvPr id="12" name="TextBox 11">
            <a:extLst>
              <a:ext uri="{FF2B5EF4-FFF2-40B4-BE49-F238E27FC236}">
                <a16:creationId xmlns:a16="http://schemas.microsoft.com/office/drawing/2014/main" id="{6C9B49CC-E7C6-2217-8841-C0D6E86AF76C}"/>
              </a:ext>
            </a:extLst>
          </p:cNvPr>
          <p:cNvSpPr txBox="1"/>
          <p:nvPr/>
        </p:nvSpPr>
        <p:spPr>
          <a:xfrm>
            <a:off x="990014" y="7270717"/>
            <a:ext cx="10727770" cy="2693045"/>
          </a:xfrm>
          <a:prstGeom prst="rect">
            <a:avLst/>
          </a:prstGeom>
        </p:spPr>
        <p:txBody>
          <a:bodyPr wrap="square" lIns="0" tIns="0" rIns="0" bIns="0" rtlCol="0" anchor="t">
            <a:spAutoFit/>
          </a:bodyPr>
          <a:lstStyle/>
          <a:p>
            <a:pPr>
              <a:lnSpc>
                <a:spcPct val="150000"/>
              </a:lnSpc>
            </a:pPr>
            <a:r>
              <a:rPr lang="en-US" sz="4000" dirty="0">
                <a:solidFill>
                  <a:srgbClr val="041E42"/>
                </a:solidFill>
                <a:latin typeface="League Spartan"/>
                <a:ea typeface="League Spartan"/>
                <a:cs typeface="League Spartan"/>
                <a:sym typeface="League Spartan"/>
              </a:rPr>
              <a:t>Katie Becker</a:t>
            </a:r>
          </a:p>
          <a:p>
            <a:pPr>
              <a:lnSpc>
                <a:spcPct val="150000"/>
              </a:lnSpc>
            </a:pPr>
            <a:r>
              <a:rPr lang="en-US" sz="4000" dirty="0">
                <a:solidFill>
                  <a:srgbClr val="041E42"/>
                </a:solidFill>
                <a:latin typeface="League Spartan"/>
                <a:ea typeface="League Spartan"/>
                <a:cs typeface="League Spartan"/>
                <a:sym typeface="League Spartan"/>
              </a:rPr>
              <a:t>South Metro Fire Rescue</a:t>
            </a:r>
          </a:p>
          <a:p>
            <a:pPr>
              <a:lnSpc>
                <a:spcPct val="150000"/>
              </a:lnSpc>
            </a:pPr>
            <a:r>
              <a:rPr lang="en-US" sz="4000" dirty="0">
                <a:solidFill>
                  <a:srgbClr val="041E42"/>
                </a:solidFill>
                <a:latin typeface="League Spartan"/>
                <a:ea typeface="League Spartan"/>
                <a:cs typeface="League Spartan"/>
                <a:sym typeface="League Spartan"/>
              </a:rPr>
              <a:t>Community Risk Reduction Specialist</a:t>
            </a:r>
          </a:p>
        </p:txBody>
      </p:sp>
    </p:spTree>
    <p:extLst>
      <p:ext uri="{BB962C8B-B14F-4D97-AF65-F5344CB8AC3E}">
        <p14:creationId xmlns:p14="http://schemas.microsoft.com/office/powerpoint/2010/main" val="3719235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2207240"/>
          </a:xfrm>
          <a:custGeom>
            <a:avLst/>
            <a:gdLst/>
            <a:ahLst/>
            <a:cxnLst/>
            <a:rect l="l" t="t" r="r" b="b"/>
            <a:pathLst>
              <a:path w="18288000" h="12207240">
                <a:moveTo>
                  <a:pt x="0" y="0"/>
                </a:moveTo>
                <a:lnTo>
                  <a:pt x="18288000" y="0"/>
                </a:lnTo>
                <a:lnTo>
                  <a:pt x="18288000" y="12207240"/>
                </a:lnTo>
                <a:lnTo>
                  <a:pt x="0" y="12207240"/>
                </a:lnTo>
                <a:lnTo>
                  <a:pt x="0" y="0"/>
                </a:lnTo>
                <a:close/>
              </a:path>
            </a:pathLst>
          </a:custGeom>
          <a:blipFill>
            <a:blip r:embed="rId3"/>
            <a:stretch>
              <a:fillRect/>
            </a:stretch>
          </a:blipFill>
        </p:spPr>
        <p:txBody>
          <a:bodyPr/>
          <a:lstStyle/>
          <a:p>
            <a:endParaRPr lang="en-US" dirty="0"/>
          </a:p>
        </p:txBody>
      </p:sp>
      <p:grpSp>
        <p:nvGrpSpPr>
          <p:cNvPr id="3" name="Group 3"/>
          <p:cNvGrpSpPr/>
          <p:nvPr/>
        </p:nvGrpSpPr>
        <p:grpSpPr>
          <a:xfrm>
            <a:off x="0" y="9258300"/>
            <a:ext cx="18288000" cy="1028700"/>
            <a:chOff x="0" y="0"/>
            <a:chExt cx="2833290" cy="159373"/>
          </a:xfrm>
        </p:grpSpPr>
        <p:sp>
          <p:nvSpPr>
            <p:cNvPr id="4" name="Freeform 4"/>
            <p:cNvSpPr/>
            <p:nvPr/>
          </p:nvSpPr>
          <p:spPr>
            <a:xfrm>
              <a:off x="0" y="0"/>
              <a:ext cx="2833290" cy="159373"/>
            </a:xfrm>
            <a:custGeom>
              <a:avLst/>
              <a:gdLst/>
              <a:ahLst/>
              <a:cxnLst/>
              <a:rect l="l" t="t" r="r" b="b"/>
              <a:pathLst>
                <a:path w="2833290" h="159373">
                  <a:moveTo>
                    <a:pt x="0" y="0"/>
                  </a:moveTo>
                  <a:lnTo>
                    <a:pt x="2833290" y="0"/>
                  </a:lnTo>
                  <a:lnTo>
                    <a:pt x="2833290" y="159373"/>
                  </a:lnTo>
                  <a:lnTo>
                    <a:pt x="0" y="159373"/>
                  </a:lnTo>
                  <a:close/>
                </a:path>
              </a:pathLst>
            </a:custGeom>
            <a:solidFill>
              <a:srgbClr val="041E42"/>
            </a:solidFill>
            <a:ln w="12700">
              <a:solidFill>
                <a:srgbClr val="000000"/>
              </a:solidFill>
            </a:ln>
          </p:spPr>
          <p:txBody>
            <a:bodyPr/>
            <a:lstStyle/>
            <a:p>
              <a:endParaRPr lang="en-US"/>
            </a:p>
          </p:txBody>
        </p:sp>
      </p:grpSp>
      <p:sp>
        <p:nvSpPr>
          <p:cNvPr id="5" name="Freeform 5"/>
          <p:cNvSpPr/>
          <p:nvPr/>
        </p:nvSpPr>
        <p:spPr>
          <a:xfrm>
            <a:off x="9144000" y="9726930"/>
            <a:ext cx="9144000" cy="114300"/>
          </a:xfrm>
          <a:custGeom>
            <a:avLst/>
            <a:gdLst/>
            <a:ahLst/>
            <a:cxnLst/>
            <a:rect l="l" t="t" r="r" b="b"/>
            <a:pathLst>
              <a:path w="9144000" h="114300">
                <a:moveTo>
                  <a:pt x="0" y="0"/>
                </a:moveTo>
                <a:lnTo>
                  <a:pt x="9144000" y="0"/>
                </a:lnTo>
                <a:lnTo>
                  <a:pt x="9144000" y="114300"/>
                </a:lnTo>
                <a:lnTo>
                  <a:pt x="0" y="1143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6461726" y="8387684"/>
            <a:ext cx="1741232" cy="1741232"/>
          </a:xfrm>
          <a:custGeom>
            <a:avLst/>
            <a:gdLst/>
            <a:ahLst/>
            <a:cxnLst/>
            <a:rect l="l" t="t" r="r" b="b"/>
            <a:pathLst>
              <a:path w="1741232" h="1741232">
                <a:moveTo>
                  <a:pt x="0" y="0"/>
                </a:moveTo>
                <a:lnTo>
                  <a:pt x="1741231" y="0"/>
                </a:lnTo>
                <a:lnTo>
                  <a:pt x="1741231" y="1741232"/>
                </a:lnTo>
                <a:lnTo>
                  <a:pt x="0" y="1741232"/>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52212" y="0"/>
            <a:ext cx="19542586" cy="9258300"/>
          </a:xfrm>
          <a:custGeom>
            <a:avLst/>
            <a:gdLst/>
            <a:ahLst/>
            <a:cxnLst/>
            <a:rect l="l" t="t" r="r" b="b"/>
            <a:pathLst>
              <a:path w="19542586" h="9258300">
                <a:moveTo>
                  <a:pt x="0" y="0"/>
                </a:moveTo>
                <a:lnTo>
                  <a:pt x="19542586" y="0"/>
                </a:lnTo>
                <a:lnTo>
                  <a:pt x="19542586" y="9258300"/>
                </a:lnTo>
                <a:lnTo>
                  <a:pt x="0" y="92583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0" y="9258300"/>
            <a:ext cx="18288000" cy="1028700"/>
            <a:chOff x="0" y="0"/>
            <a:chExt cx="2833290" cy="159373"/>
          </a:xfrm>
        </p:grpSpPr>
        <p:sp>
          <p:nvSpPr>
            <p:cNvPr id="4" name="Freeform 4"/>
            <p:cNvSpPr/>
            <p:nvPr/>
          </p:nvSpPr>
          <p:spPr>
            <a:xfrm>
              <a:off x="0" y="0"/>
              <a:ext cx="2833290" cy="159373"/>
            </a:xfrm>
            <a:custGeom>
              <a:avLst/>
              <a:gdLst/>
              <a:ahLst/>
              <a:cxnLst/>
              <a:rect l="l" t="t" r="r" b="b"/>
              <a:pathLst>
                <a:path w="2833290" h="159373">
                  <a:moveTo>
                    <a:pt x="0" y="0"/>
                  </a:moveTo>
                  <a:lnTo>
                    <a:pt x="2833290" y="0"/>
                  </a:lnTo>
                  <a:lnTo>
                    <a:pt x="2833290" y="159373"/>
                  </a:lnTo>
                  <a:lnTo>
                    <a:pt x="0" y="159373"/>
                  </a:lnTo>
                  <a:close/>
                </a:path>
              </a:pathLst>
            </a:custGeom>
            <a:solidFill>
              <a:srgbClr val="041E42"/>
            </a:solidFill>
            <a:ln w="12700">
              <a:solidFill>
                <a:srgbClr val="000000"/>
              </a:solidFill>
            </a:ln>
          </p:spPr>
          <p:txBody>
            <a:bodyPr/>
            <a:lstStyle/>
            <a:p>
              <a:endParaRPr lang="en-US"/>
            </a:p>
          </p:txBody>
        </p:sp>
      </p:grpSp>
      <p:sp>
        <p:nvSpPr>
          <p:cNvPr id="5" name="Freeform 5"/>
          <p:cNvSpPr/>
          <p:nvPr/>
        </p:nvSpPr>
        <p:spPr>
          <a:xfrm>
            <a:off x="9144000" y="9726930"/>
            <a:ext cx="9144000" cy="114300"/>
          </a:xfrm>
          <a:custGeom>
            <a:avLst/>
            <a:gdLst/>
            <a:ahLst/>
            <a:cxnLst/>
            <a:rect l="l" t="t" r="r" b="b"/>
            <a:pathLst>
              <a:path w="9144000" h="114300">
                <a:moveTo>
                  <a:pt x="0" y="0"/>
                </a:moveTo>
                <a:lnTo>
                  <a:pt x="9144000" y="0"/>
                </a:lnTo>
                <a:lnTo>
                  <a:pt x="9144000" y="114300"/>
                </a:lnTo>
                <a:lnTo>
                  <a:pt x="0" y="1143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6461726" y="8387684"/>
            <a:ext cx="1741232" cy="1741232"/>
          </a:xfrm>
          <a:custGeom>
            <a:avLst/>
            <a:gdLst/>
            <a:ahLst/>
            <a:cxnLst/>
            <a:rect l="l" t="t" r="r" b="b"/>
            <a:pathLst>
              <a:path w="1741232" h="1741232">
                <a:moveTo>
                  <a:pt x="0" y="0"/>
                </a:moveTo>
                <a:lnTo>
                  <a:pt x="1741231" y="0"/>
                </a:lnTo>
                <a:lnTo>
                  <a:pt x="1741231" y="1741232"/>
                </a:lnTo>
                <a:lnTo>
                  <a:pt x="0" y="1741232"/>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291901" y="9371895"/>
            <a:ext cx="8727179" cy="715784"/>
          </a:xfrm>
          <a:prstGeom prst="rect">
            <a:avLst/>
          </a:prstGeom>
        </p:spPr>
        <p:txBody>
          <a:bodyPr lIns="0" tIns="0" rIns="0" bIns="0" rtlCol="0" anchor="t">
            <a:spAutoFit/>
          </a:bodyPr>
          <a:lstStyle/>
          <a:p>
            <a:pPr algn="ctr">
              <a:lnSpc>
                <a:spcPts val="5822"/>
              </a:lnSpc>
              <a:spcBef>
                <a:spcPct val="0"/>
              </a:spcBef>
            </a:pPr>
            <a:r>
              <a:rPr lang="en-US" sz="4159">
                <a:solidFill>
                  <a:srgbClr val="FFFFFF"/>
                </a:solidFill>
                <a:latin typeface="League Spartan"/>
                <a:ea typeface="League Spartan"/>
                <a:cs typeface="League Spartan"/>
                <a:sym typeface="League Spartan"/>
              </a:rPr>
              <a:t>CSFS Home Ignition Zone Guide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818682" y="0"/>
            <a:ext cx="10469318" cy="9453359"/>
          </a:xfrm>
          <a:custGeom>
            <a:avLst/>
            <a:gdLst/>
            <a:ahLst/>
            <a:cxnLst/>
            <a:rect l="l" t="t" r="r" b="b"/>
            <a:pathLst>
              <a:path w="10469318" h="9453359">
                <a:moveTo>
                  <a:pt x="0" y="0"/>
                </a:moveTo>
                <a:lnTo>
                  <a:pt x="10469318" y="0"/>
                </a:lnTo>
                <a:lnTo>
                  <a:pt x="10469318" y="9453359"/>
                </a:lnTo>
                <a:lnTo>
                  <a:pt x="0" y="9453359"/>
                </a:lnTo>
                <a:lnTo>
                  <a:pt x="0" y="0"/>
                </a:lnTo>
                <a:close/>
              </a:path>
            </a:pathLst>
          </a:custGeom>
          <a:blipFill>
            <a:blip r:embed="rId3"/>
            <a:stretch>
              <a:fillRect l="-5716" r="-29727"/>
            </a:stretch>
          </a:blipFill>
        </p:spPr>
        <p:txBody>
          <a:bodyPr/>
          <a:lstStyle/>
          <a:p>
            <a:endParaRPr lang="en-US"/>
          </a:p>
        </p:txBody>
      </p:sp>
      <p:grpSp>
        <p:nvGrpSpPr>
          <p:cNvPr id="3" name="Group 3"/>
          <p:cNvGrpSpPr/>
          <p:nvPr/>
        </p:nvGrpSpPr>
        <p:grpSpPr>
          <a:xfrm>
            <a:off x="0" y="9258300"/>
            <a:ext cx="18288000" cy="1028700"/>
            <a:chOff x="0" y="0"/>
            <a:chExt cx="2833290" cy="159373"/>
          </a:xfrm>
        </p:grpSpPr>
        <p:sp>
          <p:nvSpPr>
            <p:cNvPr id="4" name="Freeform 4"/>
            <p:cNvSpPr/>
            <p:nvPr/>
          </p:nvSpPr>
          <p:spPr>
            <a:xfrm>
              <a:off x="0" y="0"/>
              <a:ext cx="2833290" cy="159373"/>
            </a:xfrm>
            <a:custGeom>
              <a:avLst/>
              <a:gdLst/>
              <a:ahLst/>
              <a:cxnLst/>
              <a:rect l="l" t="t" r="r" b="b"/>
              <a:pathLst>
                <a:path w="2833290" h="159373">
                  <a:moveTo>
                    <a:pt x="0" y="0"/>
                  </a:moveTo>
                  <a:lnTo>
                    <a:pt x="2833290" y="0"/>
                  </a:lnTo>
                  <a:lnTo>
                    <a:pt x="2833290" y="159373"/>
                  </a:lnTo>
                  <a:lnTo>
                    <a:pt x="0" y="159373"/>
                  </a:lnTo>
                  <a:close/>
                </a:path>
              </a:pathLst>
            </a:custGeom>
            <a:solidFill>
              <a:srgbClr val="041E42"/>
            </a:solidFill>
            <a:ln w="12700">
              <a:solidFill>
                <a:srgbClr val="000000"/>
              </a:solidFill>
            </a:ln>
          </p:spPr>
          <p:txBody>
            <a:bodyPr/>
            <a:lstStyle/>
            <a:p>
              <a:endParaRPr lang="en-US"/>
            </a:p>
          </p:txBody>
        </p:sp>
      </p:grpSp>
      <p:sp>
        <p:nvSpPr>
          <p:cNvPr id="5" name="Freeform 5"/>
          <p:cNvSpPr/>
          <p:nvPr/>
        </p:nvSpPr>
        <p:spPr>
          <a:xfrm>
            <a:off x="9144000" y="9726930"/>
            <a:ext cx="9144000" cy="114300"/>
          </a:xfrm>
          <a:custGeom>
            <a:avLst/>
            <a:gdLst/>
            <a:ahLst/>
            <a:cxnLst/>
            <a:rect l="l" t="t" r="r" b="b"/>
            <a:pathLst>
              <a:path w="9144000" h="114300">
                <a:moveTo>
                  <a:pt x="0" y="0"/>
                </a:moveTo>
                <a:lnTo>
                  <a:pt x="9144000" y="0"/>
                </a:lnTo>
                <a:lnTo>
                  <a:pt x="9144000" y="114300"/>
                </a:lnTo>
                <a:lnTo>
                  <a:pt x="0" y="1143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6461726" y="8387684"/>
            <a:ext cx="1741232" cy="1741232"/>
          </a:xfrm>
          <a:custGeom>
            <a:avLst/>
            <a:gdLst/>
            <a:ahLst/>
            <a:cxnLst/>
            <a:rect l="l" t="t" r="r" b="b"/>
            <a:pathLst>
              <a:path w="1741232" h="1741232">
                <a:moveTo>
                  <a:pt x="0" y="0"/>
                </a:moveTo>
                <a:lnTo>
                  <a:pt x="1741231" y="0"/>
                </a:lnTo>
                <a:lnTo>
                  <a:pt x="1741231" y="1741232"/>
                </a:lnTo>
                <a:lnTo>
                  <a:pt x="0" y="1741232"/>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491000" y="506413"/>
            <a:ext cx="6972081" cy="901700"/>
          </a:xfrm>
          <a:prstGeom prst="rect">
            <a:avLst/>
          </a:prstGeom>
        </p:spPr>
        <p:txBody>
          <a:bodyPr lIns="0" tIns="0" rIns="0" bIns="0" rtlCol="0" anchor="t">
            <a:spAutoFit/>
          </a:bodyPr>
          <a:lstStyle/>
          <a:p>
            <a:pPr algn="ctr">
              <a:lnSpc>
                <a:spcPts val="7000"/>
              </a:lnSpc>
              <a:spcBef>
                <a:spcPct val="0"/>
              </a:spcBef>
            </a:pPr>
            <a:r>
              <a:rPr lang="en-US" sz="5000" b="1">
                <a:solidFill>
                  <a:srgbClr val="000000"/>
                </a:solidFill>
                <a:latin typeface="Poppins Bold"/>
                <a:ea typeface="Poppins Bold"/>
                <a:cs typeface="Poppins Bold"/>
                <a:sym typeface="Poppins Bold"/>
              </a:rPr>
              <a:t>REVERSE 9-1-1</a:t>
            </a:r>
          </a:p>
        </p:txBody>
      </p:sp>
      <p:sp>
        <p:nvSpPr>
          <p:cNvPr id="8" name="TextBox 8"/>
          <p:cNvSpPr txBox="1"/>
          <p:nvPr/>
        </p:nvSpPr>
        <p:spPr>
          <a:xfrm>
            <a:off x="491000" y="1801813"/>
            <a:ext cx="6972081" cy="7988300"/>
          </a:xfrm>
          <a:prstGeom prst="rect">
            <a:avLst/>
          </a:prstGeom>
        </p:spPr>
        <p:txBody>
          <a:bodyPr lIns="0" tIns="0" rIns="0" bIns="0" rtlCol="0" anchor="t">
            <a:spAutoFit/>
          </a:bodyPr>
          <a:lstStyle/>
          <a:p>
            <a:pPr algn="ctr">
              <a:lnSpc>
                <a:spcPts val="7000"/>
              </a:lnSpc>
            </a:pPr>
            <a:r>
              <a:rPr lang="en-US" sz="5000" b="1">
                <a:solidFill>
                  <a:srgbClr val="000000"/>
                </a:solidFill>
                <a:latin typeface="Poppins Bold"/>
                <a:ea typeface="Poppins Bold"/>
                <a:cs typeface="Poppins Bold"/>
                <a:sym typeface="Poppins Bold"/>
              </a:rPr>
              <a:t>Types of Alerts:</a:t>
            </a:r>
          </a:p>
          <a:p>
            <a:pPr algn="ctr">
              <a:lnSpc>
                <a:spcPts val="7000"/>
              </a:lnSpc>
            </a:pPr>
            <a:endParaRPr lang="en-US" sz="5000" b="1">
              <a:solidFill>
                <a:srgbClr val="000000"/>
              </a:solidFill>
              <a:latin typeface="Poppins Bold"/>
              <a:ea typeface="Poppins Bold"/>
              <a:cs typeface="Poppins Bold"/>
              <a:sym typeface="Poppins Bold"/>
            </a:endParaRPr>
          </a:p>
          <a:p>
            <a:pPr algn="ctr">
              <a:lnSpc>
                <a:spcPts val="7000"/>
              </a:lnSpc>
            </a:pPr>
            <a:r>
              <a:rPr lang="en-US" sz="5000">
                <a:solidFill>
                  <a:srgbClr val="000000"/>
                </a:solidFill>
                <a:latin typeface="Poppins"/>
                <a:ea typeface="Poppins"/>
                <a:cs typeface="Poppins"/>
                <a:sym typeface="Poppins"/>
              </a:rPr>
              <a:t>Pre-Evacuation Warning</a:t>
            </a:r>
          </a:p>
          <a:p>
            <a:pPr algn="ctr">
              <a:lnSpc>
                <a:spcPts val="7000"/>
              </a:lnSpc>
            </a:pPr>
            <a:endParaRPr lang="en-US" sz="5000">
              <a:solidFill>
                <a:srgbClr val="000000"/>
              </a:solidFill>
              <a:latin typeface="Poppins"/>
              <a:ea typeface="Poppins"/>
              <a:cs typeface="Poppins"/>
              <a:sym typeface="Poppins"/>
            </a:endParaRPr>
          </a:p>
          <a:p>
            <a:pPr algn="ctr">
              <a:lnSpc>
                <a:spcPts val="7000"/>
              </a:lnSpc>
            </a:pPr>
            <a:r>
              <a:rPr lang="en-US" sz="5000">
                <a:solidFill>
                  <a:srgbClr val="000000"/>
                </a:solidFill>
                <a:latin typeface="Poppins"/>
                <a:ea typeface="Poppins"/>
                <a:cs typeface="Poppins"/>
                <a:sym typeface="Poppins"/>
              </a:rPr>
              <a:t>Evacuation Order</a:t>
            </a:r>
          </a:p>
          <a:p>
            <a:pPr algn="ctr">
              <a:lnSpc>
                <a:spcPts val="7000"/>
              </a:lnSpc>
            </a:pPr>
            <a:endParaRPr lang="en-US" sz="5000">
              <a:solidFill>
                <a:srgbClr val="000000"/>
              </a:solidFill>
              <a:latin typeface="Poppins"/>
              <a:ea typeface="Poppins"/>
              <a:cs typeface="Poppins"/>
              <a:sym typeface="Poppins"/>
            </a:endParaRPr>
          </a:p>
          <a:p>
            <a:pPr algn="ctr">
              <a:lnSpc>
                <a:spcPts val="7000"/>
              </a:lnSpc>
            </a:pPr>
            <a:r>
              <a:rPr lang="en-US" sz="5000">
                <a:solidFill>
                  <a:srgbClr val="000000"/>
                </a:solidFill>
                <a:latin typeface="Poppins"/>
                <a:ea typeface="Poppins"/>
                <a:cs typeface="Poppins"/>
                <a:sym typeface="Poppins"/>
              </a:rPr>
              <a:t>Shelter-In-Place</a:t>
            </a:r>
          </a:p>
          <a:p>
            <a:pPr algn="ctr">
              <a:lnSpc>
                <a:spcPts val="7000"/>
              </a:lnSpc>
              <a:spcBef>
                <a:spcPct val="0"/>
              </a:spcBef>
            </a:pPr>
            <a:endParaRPr lang="en-US" sz="5000">
              <a:solidFill>
                <a:srgbClr val="000000"/>
              </a:solidFill>
              <a:latin typeface="Poppins"/>
              <a:ea typeface="Poppins"/>
              <a:cs typeface="Poppins"/>
              <a:sym typeface="Poppi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p:nvPr/>
        </p:nvGrpSpPr>
        <p:grpSpPr>
          <a:xfrm>
            <a:off x="0" y="9258300"/>
            <a:ext cx="18288000" cy="1028700"/>
            <a:chOff x="0" y="0"/>
            <a:chExt cx="2833290" cy="159373"/>
          </a:xfrm>
        </p:grpSpPr>
        <p:sp>
          <p:nvSpPr>
            <p:cNvPr id="4" name="Freeform 4"/>
            <p:cNvSpPr/>
            <p:nvPr/>
          </p:nvSpPr>
          <p:spPr>
            <a:xfrm>
              <a:off x="0" y="0"/>
              <a:ext cx="2833290" cy="159373"/>
            </a:xfrm>
            <a:custGeom>
              <a:avLst/>
              <a:gdLst/>
              <a:ahLst/>
              <a:cxnLst/>
              <a:rect l="l" t="t" r="r" b="b"/>
              <a:pathLst>
                <a:path w="2833290" h="159373">
                  <a:moveTo>
                    <a:pt x="0" y="0"/>
                  </a:moveTo>
                  <a:lnTo>
                    <a:pt x="2833290" y="0"/>
                  </a:lnTo>
                  <a:lnTo>
                    <a:pt x="2833290" y="159373"/>
                  </a:lnTo>
                  <a:lnTo>
                    <a:pt x="0" y="159373"/>
                  </a:lnTo>
                  <a:close/>
                </a:path>
              </a:pathLst>
            </a:custGeom>
            <a:solidFill>
              <a:srgbClr val="041E42"/>
            </a:solidFill>
            <a:ln w="12700">
              <a:solidFill>
                <a:srgbClr val="000000"/>
              </a:solidFill>
            </a:ln>
          </p:spPr>
          <p:txBody>
            <a:bodyPr/>
            <a:lstStyle/>
            <a:p>
              <a:endParaRPr lang="en-US"/>
            </a:p>
          </p:txBody>
        </p:sp>
      </p:grpSp>
      <p:sp>
        <p:nvSpPr>
          <p:cNvPr id="5" name="Freeform 5"/>
          <p:cNvSpPr/>
          <p:nvPr/>
        </p:nvSpPr>
        <p:spPr>
          <a:xfrm>
            <a:off x="9144000" y="9726930"/>
            <a:ext cx="9144000" cy="114300"/>
          </a:xfrm>
          <a:custGeom>
            <a:avLst/>
            <a:gdLst/>
            <a:ahLst/>
            <a:cxnLst/>
            <a:rect l="l" t="t" r="r" b="b"/>
            <a:pathLst>
              <a:path w="9144000" h="114300">
                <a:moveTo>
                  <a:pt x="0" y="0"/>
                </a:moveTo>
                <a:lnTo>
                  <a:pt x="9144000" y="0"/>
                </a:lnTo>
                <a:lnTo>
                  <a:pt x="9144000" y="114300"/>
                </a:lnTo>
                <a:lnTo>
                  <a:pt x="0" y="1143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6461726" y="8387684"/>
            <a:ext cx="1741232" cy="1741232"/>
          </a:xfrm>
          <a:custGeom>
            <a:avLst/>
            <a:gdLst/>
            <a:ahLst/>
            <a:cxnLst/>
            <a:rect l="l" t="t" r="r" b="b"/>
            <a:pathLst>
              <a:path w="1741232" h="1741232">
                <a:moveTo>
                  <a:pt x="0" y="0"/>
                </a:moveTo>
                <a:lnTo>
                  <a:pt x="1741231" y="0"/>
                </a:lnTo>
                <a:lnTo>
                  <a:pt x="1741231" y="1741232"/>
                </a:lnTo>
                <a:lnTo>
                  <a:pt x="0" y="1741232"/>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251348" y="2446997"/>
            <a:ext cx="17785304" cy="1160780"/>
          </a:xfrm>
          <a:prstGeom prst="rect">
            <a:avLst/>
          </a:prstGeom>
        </p:spPr>
        <p:txBody>
          <a:bodyPr lIns="0" tIns="0" rIns="0" bIns="0" rtlCol="0" anchor="t">
            <a:spAutoFit/>
          </a:bodyPr>
          <a:lstStyle/>
          <a:p>
            <a:pPr algn="ctr">
              <a:lnSpc>
                <a:spcPts val="9520"/>
              </a:lnSpc>
              <a:spcBef>
                <a:spcPct val="0"/>
              </a:spcBef>
            </a:pPr>
            <a:r>
              <a:rPr lang="en-US" sz="6800">
                <a:solidFill>
                  <a:srgbClr val="041E42"/>
                </a:solidFill>
                <a:latin typeface="League Spartan"/>
                <a:ea typeface="League Spartan"/>
                <a:cs typeface="League Spartan"/>
                <a:sym typeface="League Spartan"/>
              </a:rPr>
              <a:t>EMERGENCY KIT CONTENTS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2833290" cy="159373"/>
          </a:xfrm>
        </p:grpSpPr>
        <p:sp>
          <p:nvSpPr>
            <p:cNvPr id="3" name="Freeform 3"/>
            <p:cNvSpPr/>
            <p:nvPr/>
          </p:nvSpPr>
          <p:spPr>
            <a:xfrm>
              <a:off x="0" y="0"/>
              <a:ext cx="2833290" cy="159373"/>
            </a:xfrm>
            <a:custGeom>
              <a:avLst/>
              <a:gdLst/>
              <a:ahLst/>
              <a:cxnLst/>
              <a:rect l="l" t="t" r="r" b="b"/>
              <a:pathLst>
                <a:path w="2833290" h="159373">
                  <a:moveTo>
                    <a:pt x="0" y="0"/>
                  </a:moveTo>
                  <a:lnTo>
                    <a:pt x="2833290" y="0"/>
                  </a:lnTo>
                  <a:lnTo>
                    <a:pt x="2833290" y="159373"/>
                  </a:lnTo>
                  <a:lnTo>
                    <a:pt x="0" y="159373"/>
                  </a:lnTo>
                  <a:close/>
                </a:path>
              </a:pathLst>
            </a:custGeom>
            <a:solidFill>
              <a:srgbClr val="041E42"/>
            </a:solidFill>
            <a:ln w="12700">
              <a:solidFill>
                <a:srgbClr val="000000"/>
              </a:solidFill>
            </a:ln>
          </p:spPr>
          <p:txBody>
            <a:bodyPr/>
            <a:lstStyle/>
            <a:p>
              <a:endParaRPr lang="en-US"/>
            </a:p>
          </p:txBody>
        </p:sp>
      </p:grpSp>
      <p:sp>
        <p:nvSpPr>
          <p:cNvPr id="4" name="Freeform 4"/>
          <p:cNvSpPr/>
          <p:nvPr/>
        </p:nvSpPr>
        <p:spPr>
          <a:xfrm>
            <a:off x="9144000" y="9726930"/>
            <a:ext cx="9144000" cy="114300"/>
          </a:xfrm>
          <a:custGeom>
            <a:avLst/>
            <a:gdLst/>
            <a:ahLst/>
            <a:cxnLst/>
            <a:rect l="l" t="t" r="r" b="b"/>
            <a:pathLst>
              <a:path w="9144000" h="114300">
                <a:moveTo>
                  <a:pt x="0" y="0"/>
                </a:moveTo>
                <a:lnTo>
                  <a:pt x="9144000" y="0"/>
                </a:lnTo>
                <a:lnTo>
                  <a:pt x="9144000" y="114300"/>
                </a:lnTo>
                <a:lnTo>
                  <a:pt x="0" y="114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6461726" y="8387684"/>
            <a:ext cx="1741232" cy="1741232"/>
          </a:xfrm>
          <a:custGeom>
            <a:avLst/>
            <a:gdLst/>
            <a:ahLst/>
            <a:cxnLst/>
            <a:rect l="l" t="t" r="r" b="b"/>
            <a:pathLst>
              <a:path w="1741232" h="1741232">
                <a:moveTo>
                  <a:pt x="0" y="0"/>
                </a:moveTo>
                <a:lnTo>
                  <a:pt x="1741231" y="0"/>
                </a:lnTo>
                <a:lnTo>
                  <a:pt x="1741231" y="1741232"/>
                </a:lnTo>
                <a:lnTo>
                  <a:pt x="0" y="1741232"/>
                </a:lnTo>
                <a:lnTo>
                  <a:pt x="0" y="0"/>
                </a:lnTo>
                <a:close/>
              </a:path>
            </a:pathLst>
          </a:custGeom>
          <a:blipFill>
            <a:blip r:embed="rId5"/>
            <a:stretch>
              <a:fillRect/>
            </a:stretch>
          </a:blipFill>
        </p:spPr>
        <p:txBody>
          <a:bodyPr/>
          <a:lstStyle/>
          <a:p>
            <a:endParaRPr lang="en-US"/>
          </a:p>
        </p:txBody>
      </p:sp>
      <p:sp>
        <p:nvSpPr>
          <p:cNvPr id="6" name="Freeform 6"/>
          <p:cNvSpPr/>
          <p:nvPr/>
        </p:nvSpPr>
        <p:spPr>
          <a:xfrm>
            <a:off x="304800" y="0"/>
            <a:ext cx="6528650" cy="9784080"/>
          </a:xfrm>
          <a:custGeom>
            <a:avLst/>
            <a:gdLst/>
            <a:ahLst/>
            <a:cxnLst/>
            <a:rect l="l" t="t" r="r" b="b"/>
            <a:pathLst>
              <a:path w="6528650" h="9784080">
                <a:moveTo>
                  <a:pt x="0" y="0"/>
                </a:moveTo>
                <a:lnTo>
                  <a:pt x="6528650" y="0"/>
                </a:lnTo>
                <a:lnTo>
                  <a:pt x="6528650" y="9784080"/>
                </a:lnTo>
                <a:lnTo>
                  <a:pt x="0" y="9784080"/>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8921750" y="365125"/>
            <a:ext cx="6948732" cy="1193800"/>
          </a:xfrm>
          <a:prstGeom prst="rect">
            <a:avLst/>
          </a:prstGeom>
        </p:spPr>
        <p:txBody>
          <a:bodyPr lIns="0" tIns="0" rIns="0" bIns="0" rtlCol="0" anchor="t">
            <a:spAutoFit/>
          </a:bodyPr>
          <a:lstStyle/>
          <a:p>
            <a:pPr algn="ctr">
              <a:lnSpc>
                <a:spcPts val="9799"/>
              </a:lnSpc>
              <a:spcBef>
                <a:spcPct val="0"/>
              </a:spcBef>
            </a:pPr>
            <a:r>
              <a:rPr lang="en-US" sz="6999">
                <a:solidFill>
                  <a:srgbClr val="041E42"/>
                </a:solidFill>
                <a:latin typeface="League Spartan"/>
                <a:ea typeface="League Spartan"/>
                <a:cs typeface="League Spartan"/>
                <a:sym typeface="League Spartan"/>
              </a:rPr>
              <a:t>BLACKOUTS</a:t>
            </a:r>
          </a:p>
        </p:txBody>
      </p:sp>
      <p:sp>
        <p:nvSpPr>
          <p:cNvPr id="8" name="TextBox 8"/>
          <p:cNvSpPr txBox="1"/>
          <p:nvPr/>
        </p:nvSpPr>
        <p:spPr>
          <a:xfrm>
            <a:off x="7393895" y="2228850"/>
            <a:ext cx="10004441" cy="5330825"/>
          </a:xfrm>
          <a:prstGeom prst="rect">
            <a:avLst/>
          </a:prstGeom>
        </p:spPr>
        <p:txBody>
          <a:bodyPr lIns="0" tIns="0" rIns="0" bIns="0" rtlCol="0" anchor="t">
            <a:spAutoFit/>
          </a:bodyPr>
          <a:lstStyle/>
          <a:p>
            <a:pPr marL="1079501" lvl="1" indent="-539750" algn="l">
              <a:lnSpc>
                <a:spcPts val="7000"/>
              </a:lnSpc>
              <a:buFont typeface="Arial"/>
              <a:buChar char="•"/>
            </a:pPr>
            <a:r>
              <a:rPr lang="en-US" sz="5000">
                <a:solidFill>
                  <a:srgbClr val="000000"/>
                </a:solidFill>
                <a:latin typeface="Poppins"/>
                <a:ea typeface="Poppins"/>
                <a:cs typeface="Poppins"/>
                <a:sym typeface="Poppins"/>
              </a:rPr>
              <a:t>Medications</a:t>
            </a:r>
          </a:p>
          <a:p>
            <a:pPr marL="1079501" lvl="1" indent="-539750" algn="l">
              <a:lnSpc>
                <a:spcPts val="7000"/>
              </a:lnSpc>
              <a:buFont typeface="Arial"/>
              <a:buChar char="•"/>
            </a:pPr>
            <a:r>
              <a:rPr lang="en-US" sz="5000">
                <a:solidFill>
                  <a:srgbClr val="000000"/>
                </a:solidFill>
                <a:latin typeface="Poppins"/>
                <a:ea typeface="Poppins"/>
                <a:cs typeface="Poppins"/>
                <a:sym typeface="Poppins"/>
              </a:rPr>
              <a:t>Phones/Communication</a:t>
            </a:r>
          </a:p>
          <a:p>
            <a:pPr marL="1079501" lvl="1" indent="-539750" algn="l">
              <a:lnSpc>
                <a:spcPts val="7000"/>
              </a:lnSpc>
              <a:buFont typeface="Arial"/>
              <a:buChar char="•"/>
            </a:pPr>
            <a:r>
              <a:rPr lang="en-US" sz="5000">
                <a:solidFill>
                  <a:srgbClr val="000000"/>
                </a:solidFill>
                <a:latin typeface="Poppins"/>
                <a:ea typeface="Poppins"/>
                <a:cs typeface="Poppins"/>
                <a:sym typeface="Poppins"/>
              </a:rPr>
              <a:t>Lighting</a:t>
            </a:r>
          </a:p>
          <a:p>
            <a:pPr marL="1079501" lvl="1" indent="-539750" algn="l">
              <a:lnSpc>
                <a:spcPts val="7000"/>
              </a:lnSpc>
              <a:buFont typeface="Arial"/>
              <a:buChar char="•"/>
            </a:pPr>
            <a:r>
              <a:rPr lang="en-US" sz="5000">
                <a:solidFill>
                  <a:srgbClr val="000000"/>
                </a:solidFill>
                <a:latin typeface="Poppins"/>
                <a:ea typeface="Poppins"/>
                <a:cs typeface="Poppins"/>
                <a:sym typeface="Poppins"/>
              </a:rPr>
              <a:t>Food and Water</a:t>
            </a:r>
          </a:p>
          <a:p>
            <a:pPr marL="1079501" lvl="1" indent="-539750" algn="l">
              <a:lnSpc>
                <a:spcPts val="7000"/>
              </a:lnSpc>
              <a:buFont typeface="Arial"/>
              <a:buChar char="•"/>
            </a:pPr>
            <a:r>
              <a:rPr lang="en-US" sz="5000">
                <a:solidFill>
                  <a:srgbClr val="000000"/>
                </a:solidFill>
                <a:latin typeface="Poppins"/>
                <a:ea typeface="Poppins"/>
                <a:cs typeface="Poppins"/>
                <a:sym typeface="Poppins"/>
              </a:rPr>
              <a:t>Medical Devices</a:t>
            </a:r>
          </a:p>
          <a:p>
            <a:pPr marL="1079501" lvl="1" indent="-539750" algn="l">
              <a:lnSpc>
                <a:spcPts val="7000"/>
              </a:lnSpc>
              <a:buFont typeface="Arial"/>
              <a:buChar char="•"/>
            </a:pPr>
            <a:r>
              <a:rPr lang="en-US" sz="5000">
                <a:solidFill>
                  <a:srgbClr val="000000"/>
                </a:solidFill>
                <a:latin typeface="Poppins"/>
                <a:ea typeface="Poppins"/>
                <a:cs typeface="Poppins"/>
                <a:sym typeface="Poppins"/>
              </a:rPr>
              <a:t>General Preparedness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2833290" cy="159373"/>
          </a:xfrm>
        </p:grpSpPr>
        <p:sp>
          <p:nvSpPr>
            <p:cNvPr id="3" name="Freeform 3"/>
            <p:cNvSpPr/>
            <p:nvPr/>
          </p:nvSpPr>
          <p:spPr>
            <a:xfrm>
              <a:off x="0" y="0"/>
              <a:ext cx="2833290" cy="159373"/>
            </a:xfrm>
            <a:custGeom>
              <a:avLst/>
              <a:gdLst/>
              <a:ahLst/>
              <a:cxnLst/>
              <a:rect l="l" t="t" r="r" b="b"/>
              <a:pathLst>
                <a:path w="2833290" h="159373">
                  <a:moveTo>
                    <a:pt x="0" y="0"/>
                  </a:moveTo>
                  <a:lnTo>
                    <a:pt x="2833290" y="0"/>
                  </a:lnTo>
                  <a:lnTo>
                    <a:pt x="2833290" y="159373"/>
                  </a:lnTo>
                  <a:lnTo>
                    <a:pt x="0" y="159373"/>
                  </a:lnTo>
                  <a:close/>
                </a:path>
              </a:pathLst>
            </a:custGeom>
            <a:solidFill>
              <a:srgbClr val="041E42"/>
            </a:solidFill>
            <a:ln w="12700">
              <a:solidFill>
                <a:srgbClr val="000000"/>
              </a:solidFill>
            </a:ln>
          </p:spPr>
          <p:txBody>
            <a:bodyPr/>
            <a:lstStyle/>
            <a:p>
              <a:endParaRPr lang="en-US"/>
            </a:p>
          </p:txBody>
        </p:sp>
      </p:grpSp>
      <p:sp>
        <p:nvSpPr>
          <p:cNvPr id="4" name="Freeform 4"/>
          <p:cNvSpPr/>
          <p:nvPr/>
        </p:nvSpPr>
        <p:spPr>
          <a:xfrm>
            <a:off x="9144000" y="9726930"/>
            <a:ext cx="9144000" cy="114300"/>
          </a:xfrm>
          <a:custGeom>
            <a:avLst/>
            <a:gdLst/>
            <a:ahLst/>
            <a:cxnLst/>
            <a:rect l="l" t="t" r="r" b="b"/>
            <a:pathLst>
              <a:path w="9144000" h="114300">
                <a:moveTo>
                  <a:pt x="0" y="0"/>
                </a:moveTo>
                <a:lnTo>
                  <a:pt x="9144000" y="0"/>
                </a:lnTo>
                <a:lnTo>
                  <a:pt x="9144000" y="114300"/>
                </a:lnTo>
                <a:lnTo>
                  <a:pt x="0" y="114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6461726" y="8387684"/>
            <a:ext cx="1741232" cy="1741232"/>
          </a:xfrm>
          <a:custGeom>
            <a:avLst/>
            <a:gdLst/>
            <a:ahLst/>
            <a:cxnLst/>
            <a:rect l="l" t="t" r="r" b="b"/>
            <a:pathLst>
              <a:path w="1741232" h="1741232">
                <a:moveTo>
                  <a:pt x="0" y="0"/>
                </a:moveTo>
                <a:lnTo>
                  <a:pt x="1741231" y="0"/>
                </a:lnTo>
                <a:lnTo>
                  <a:pt x="1741231" y="1741232"/>
                </a:lnTo>
                <a:lnTo>
                  <a:pt x="0" y="1741232"/>
                </a:lnTo>
                <a:lnTo>
                  <a:pt x="0" y="0"/>
                </a:lnTo>
                <a:close/>
              </a:path>
            </a:pathLst>
          </a:custGeom>
          <a:blipFill>
            <a:blip r:embed="rId5"/>
            <a:stretch>
              <a:fillRect/>
            </a:stretch>
          </a:blipFill>
        </p:spPr>
        <p:txBody>
          <a:bodyPr/>
          <a:lstStyle/>
          <a:p>
            <a:endParaRPr lang="en-US"/>
          </a:p>
        </p:txBody>
      </p:sp>
      <p:sp>
        <p:nvSpPr>
          <p:cNvPr id="6" name="Freeform 6"/>
          <p:cNvSpPr/>
          <p:nvPr/>
        </p:nvSpPr>
        <p:spPr>
          <a:xfrm>
            <a:off x="304800" y="0"/>
            <a:ext cx="6528650" cy="9784080"/>
          </a:xfrm>
          <a:custGeom>
            <a:avLst/>
            <a:gdLst/>
            <a:ahLst/>
            <a:cxnLst/>
            <a:rect l="l" t="t" r="r" b="b"/>
            <a:pathLst>
              <a:path w="6528650" h="9784080">
                <a:moveTo>
                  <a:pt x="0" y="0"/>
                </a:moveTo>
                <a:lnTo>
                  <a:pt x="6528650" y="0"/>
                </a:lnTo>
                <a:lnTo>
                  <a:pt x="6528650" y="9784080"/>
                </a:lnTo>
                <a:lnTo>
                  <a:pt x="0" y="9784080"/>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7393895" y="365125"/>
            <a:ext cx="10432387" cy="1193800"/>
          </a:xfrm>
          <a:prstGeom prst="rect">
            <a:avLst/>
          </a:prstGeom>
        </p:spPr>
        <p:txBody>
          <a:bodyPr lIns="0" tIns="0" rIns="0" bIns="0" rtlCol="0" anchor="t">
            <a:spAutoFit/>
          </a:bodyPr>
          <a:lstStyle/>
          <a:p>
            <a:pPr algn="ctr">
              <a:lnSpc>
                <a:spcPts val="9799"/>
              </a:lnSpc>
              <a:spcBef>
                <a:spcPct val="0"/>
              </a:spcBef>
            </a:pPr>
            <a:r>
              <a:rPr lang="en-US" sz="6999">
                <a:solidFill>
                  <a:srgbClr val="041E42"/>
                </a:solidFill>
                <a:latin typeface="League Spartan"/>
                <a:ea typeface="League Spartan"/>
                <a:cs typeface="League Spartan"/>
                <a:sym typeface="League Spartan"/>
              </a:rPr>
              <a:t>Medical Devices</a:t>
            </a:r>
          </a:p>
        </p:txBody>
      </p:sp>
      <p:sp>
        <p:nvSpPr>
          <p:cNvPr id="8" name="TextBox 8"/>
          <p:cNvSpPr txBox="1"/>
          <p:nvPr/>
        </p:nvSpPr>
        <p:spPr>
          <a:xfrm>
            <a:off x="7393895" y="2228850"/>
            <a:ext cx="10004441" cy="6216650"/>
          </a:xfrm>
          <a:prstGeom prst="rect">
            <a:avLst/>
          </a:prstGeom>
        </p:spPr>
        <p:txBody>
          <a:bodyPr lIns="0" tIns="0" rIns="0" bIns="0" rtlCol="0" anchor="t">
            <a:spAutoFit/>
          </a:bodyPr>
          <a:lstStyle/>
          <a:p>
            <a:pPr algn="ctr">
              <a:lnSpc>
                <a:spcPts val="7000"/>
              </a:lnSpc>
            </a:pPr>
            <a:r>
              <a:rPr lang="en-US" sz="5000">
                <a:solidFill>
                  <a:srgbClr val="000000"/>
                </a:solidFill>
                <a:latin typeface="Poppins"/>
                <a:ea typeface="Poppins"/>
                <a:cs typeface="Poppins"/>
                <a:sym typeface="Poppins"/>
              </a:rPr>
              <a:t>CPAP, Oxygen, Stairs, etc. </a:t>
            </a:r>
          </a:p>
          <a:p>
            <a:pPr algn="ctr">
              <a:lnSpc>
                <a:spcPts val="7000"/>
              </a:lnSpc>
            </a:pPr>
            <a:endParaRPr lang="en-US" sz="5000">
              <a:solidFill>
                <a:srgbClr val="000000"/>
              </a:solidFill>
              <a:latin typeface="Poppins"/>
              <a:ea typeface="Poppins"/>
              <a:cs typeface="Poppins"/>
              <a:sym typeface="Poppins"/>
            </a:endParaRPr>
          </a:p>
          <a:p>
            <a:pPr algn="ctr">
              <a:lnSpc>
                <a:spcPts val="7000"/>
              </a:lnSpc>
            </a:pPr>
            <a:r>
              <a:rPr lang="en-US" sz="5000">
                <a:solidFill>
                  <a:srgbClr val="000000"/>
                </a:solidFill>
                <a:latin typeface="Poppins"/>
                <a:ea typeface="Poppins"/>
                <a:cs typeface="Poppins"/>
                <a:sym typeface="Poppins"/>
              </a:rPr>
              <a:t>Call Utility Company</a:t>
            </a:r>
          </a:p>
          <a:p>
            <a:pPr algn="ctr">
              <a:lnSpc>
                <a:spcPts val="7000"/>
              </a:lnSpc>
            </a:pPr>
            <a:endParaRPr lang="en-US" sz="5000">
              <a:solidFill>
                <a:srgbClr val="000000"/>
              </a:solidFill>
              <a:latin typeface="Poppins"/>
              <a:ea typeface="Poppins"/>
              <a:cs typeface="Poppins"/>
              <a:sym typeface="Poppins"/>
            </a:endParaRPr>
          </a:p>
          <a:p>
            <a:pPr algn="ctr">
              <a:lnSpc>
                <a:spcPts val="7000"/>
              </a:lnSpc>
            </a:pPr>
            <a:r>
              <a:rPr lang="en-US" sz="5000">
                <a:solidFill>
                  <a:srgbClr val="000000"/>
                </a:solidFill>
                <a:latin typeface="Poppins"/>
                <a:ea typeface="Poppins"/>
                <a:cs typeface="Poppins"/>
                <a:sym typeface="Poppins"/>
              </a:rPr>
              <a:t>Extra Batteries + Backup</a:t>
            </a:r>
          </a:p>
          <a:p>
            <a:pPr algn="ctr">
              <a:lnSpc>
                <a:spcPts val="7000"/>
              </a:lnSpc>
            </a:pPr>
            <a:endParaRPr lang="en-US" sz="5000">
              <a:solidFill>
                <a:srgbClr val="000000"/>
              </a:solidFill>
              <a:latin typeface="Poppins"/>
              <a:ea typeface="Poppins"/>
              <a:cs typeface="Poppins"/>
              <a:sym typeface="Poppins"/>
            </a:endParaRPr>
          </a:p>
          <a:p>
            <a:pPr algn="ctr">
              <a:lnSpc>
                <a:spcPts val="7000"/>
              </a:lnSpc>
            </a:pPr>
            <a:r>
              <a:rPr lang="en-US" sz="5000">
                <a:solidFill>
                  <a:srgbClr val="000000"/>
                </a:solidFill>
                <a:latin typeface="Poppins"/>
                <a:ea typeface="Poppins"/>
                <a:cs typeface="Poppins"/>
                <a:sym typeface="Poppins"/>
              </a:rPr>
              <a:t>Practice!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513290" y="-28575"/>
            <a:ext cx="7784235" cy="9841230"/>
          </a:xfrm>
          <a:custGeom>
            <a:avLst/>
            <a:gdLst/>
            <a:ahLst/>
            <a:cxnLst/>
            <a:rect l="l" t="t" r="r" b="b"/>
            <a:pathLst>
              <a:path w="7784235" h="9841230">
                <a:moveTo>
                  <a:pt x="0" y="0"/>
                </a:moveTo>
                <a:lnTo>
                  <a:pt x="7784235" y="0"/>
                </a:lnTo>
                <a:lnTo>
                  <a:pt x="7784235" y="9841230"/>
                </a:lnTo>
                <a:lnTo>
                  <a:pt x="0" y="9841230"/>
                </a:lnTo>
                <a:lnTo>
                  <a:pt x="0" y="0"/>
                </a:lnTo>
                <a:close/>
              </a:path>
            </a:pathLst>
          </a:custGeom>
          <a:blipFill>
            <a:blip r:embed="rId3"/>
            <a:stretch>
              <a:fillRect l="-48188" r="-41449"/>
            </a:stretch>
          </a:blipFill>
        </p:spPr>
        <p:txBody>
          <a:bodyPr/>
          <a:lstStyle/>
          <a:p>
            <a:endParaRPr lang="en-US"/>
          </a:p>
        </p:txBody>
      </p:sp>
      <p:grpSp>
        <p:nvGrpSpPr>
          <p:cNvPr id="3" name="Group 3"/>
          <p:cNvGrpSpPr/>
          <p:nvPr/>
        </p:nvGrpSpPr>
        <p:grpSpPr>
          <a:xfrm>
            <a:off x="0" y="9258300"/>
            <a:ext cx="18288000" cy="1028700"/>
            <a:chOff x="0" y="0"/>
            <a:chExt cx="2833290" cy="159373"/>
          </a:xfrm>
        </p:grpSpPr>
        <p:sp>
          <p:nvSpPr>
            <p:cNvPr id="4" name="Freeform 4"/>
            <p:cNvSpPr/>
            <p:nvPr/>
          </p:nvSpPr>
          <p:spPr>
            <a:xfrm>
              <a:off x="0" y="0"/>
              <a:ext cx="2833290" cy="159373"/>
            </a:xfrm>
            <a:custGeom>
              <a:avLst/>
              <a:gdLst/>
              <a:ahLst/>
              <a:cxnLst/>
              <a:rect l="l" t="t" r="r" b="b"/>
              <a:pathLst>
                <a:path w="2833290" h="159373">
                  <a:moveTo>
                    <a:pt x="0" y="0"/>
                  </a:moveTo>
                  <a:lnTo>
                    <a:pt x="2833290" y="0"/>
                  </a:lnTo>
                  <a:lnTo>
                    <a:pt x="2833290" y="159373"/>
                  </a:lnTo>
                  <a:lnTo>
                    <a:pt x="0" y="159373"/>
                  </a:lnTo>
                  <a:close/>
                </a:path>
              </a:pathLst>
            </a:custGeom>
            <a:solidFill>
              <a:srgbClr val="041E42"/>
            </a:solidFill>
            <a:ln w="12700">
              <a:solidFill>
                <a:srgbClr val="000000"/>
              </a:solidFill>
            </a:ln>
          </p:spPr>
          <p:txBody>
            <a:bodyPr/>
            <a:lstStyle/>
            <a:p>
              <a:endParaRPr lang="en-US"/>
            </a:p>
          </p:txBody>
        </p:sp>
      </p:grpSp>
      <p:sp>
        <p:nvSpPr>
          <p:cNvPr id="5" name="Freeform 5"/>
          <p:cNvSpPr/>
          <p:nvPr/>
        </p:nvSpPr>
        <p:spPr>
          <a:xfrm>
            <a:off x="9144000" y="9726930"/>
            <a:ext cx="9144000" cy="114300"/>
          </a:xfrm>
          <a:custGeom>
            <a:avLst/>
            <a:gdLst/>
            <a:ahLst/>
            <a:cxnLst/>
            <a:rect l="l" t="t" r="r" b="b"/>
            <a:pathLst>
              <a:path w="9144000" h="114300">
                <a:moveTo>
                  <a:pt x="0" y="0"/>
                </a:moveTo>
                <a:lnTo>
                  <a:pt x="9144000" y="0"/>
                </a:lnTo>
                <a:lnTo>
                  <a:pt x="9144000" y="114300"/>
                </a:lnTo>
                <a:lnTo>
                  <a:pt x="0" y="1143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6461726" y="8387684"/>
            <a:ext cx="1741232" cy="1741232"/>
          </a:xfrm>
          <a:custGeom>
            <a:avLst/>
            <a:gdLst/>
            <a:ahLst/>
            <a:cxnLst/>
            <a:rect l="l" t="t" r="r" b="b"/>
            <a:pathLst>
              <a:path w="1741232" h="1741232">
                <a:moveTo>
                  <a:pt x="0" y="0"/>
                </a:moveTo>
                <a:lnTo>
                  <a:pt x="1741231" y="0"/>
                </a:lnTo>
                <a:lnTo>
                  <a:pt x="1741231" y="1741232"/>
                </a:lnTo>
                <a:lnTo>
                  <a:pt x="0" y="1741232"/>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0" y="92741"/>
            <a:ext cx="10004441" cy="2432050"/>
          </a:xfrm>
          <a:prstGeom prst="rect">
            <a:avLst/>
          </a:prstGeom>
        </p:spPr>
        <p:txBody>
          <a:bodyPr lIns="0" tIns="0" rIns="0" bIns="0" rtlCol="0" anchor="t">
            <a:spAutoFit/>
          </a:bodyPr>
          <a:lstStyle/>
          <a:p>
            <a:pPr algn="ctr">
              <a:lnSpc>
                <a:spcPts val="9799"/>
              </a:lnSpc>
              <a:spcBef>
                <a:spcPct val="0"/>
              </a:spcBef>
            </a:pPr>
            <a:r>
              <a:rPr lang="en-US" sz="6999">
                <a:solidFill>
                  <a:srgbClr val="041E42"/>
                </a:solidFill>
                <a:latin typeface="League Spartan"/>
                <a:ea typeface="League Spartan"/>
                <a:cs typeface="League Spartan"/>
                <a:sym typeface="League Spartan"/>
              </a:rPr>
              <a:t>HOME FIRE EVACUATION</a:t>
            </a:r>
          </a:p>
        </p:txBody>
      </p:sp>
      <p:sp>
        <p:nvSpPr>
          <p:cNvPr id="8" name="TextBox 8"/>
          <p:cNvSpPr txBox="1"/>
          <p:nvPr/>
        </p:nvSpPr>
        <p:spPr>
          <a:xfrm>
            <a:off x="420128" y="2835275"/>
            <a:ext cx="9584313" cy="5330825"/>
          </a:xfrm>
          <a:prstGeom prst="rect">
            <a:avLst/>
          </a:prstGeom>
        </p:spPr>
        <p:txBody>
          <a:bodyPr lIns="0" tIns="0" rIns="0" bIns="0" rtlCol="0" anchor="t">
            <a:spAutoFit/>
          </a:bodyPr>
          <a:lstStyle/>
          <a:p>
            <a:pPr algn="ctr">
              <a:lnSpc>
                <a:spcPts val="7000"/>
              </a:lnSpc>
            </a:pPr>
            <a:r>
              <a:rPr lang="en-US" sz="5000">
                <a:solidFill>
                  <a:srgbClr val="000000"/>
                </a:solidFill>
                <a:latin typeface="Poppins"/>
                <a:ea typeface="Poppins"/>
                <a:cs typeface="Poppins"/>
                <a:sym typeface="Poppins"/>
              </a:rPr>
              <a:t>JUST GET OUT! </a:t>
            </a:r>
          </a:p>
          <a:p>
            <a:pPr algn="ctr">
              <a:lnSpc>
                <a:spcPts val="7000"/>
              </a:lnSpc>
            </a:pPr>
            <a:endParaRPr lang="en-US" sz="5000">
              <a:solidFill>
                <a:srgbClr val="000000"/>
              </a:solidFill>
              <a:latin typeface="Poppins"/>
              <a:ea typeface="Poppins"/>
              <a:cs typeface="Poppins"/>
              <a:sym typeface="Poppins"/>
            </a:endParaRPr>
          </a:p>
          <a:p>
            <a:pPr algn="ctr">
              <a:lnSpc>
                <a:spcPts val="7000"/>
              </a:lnSpc>
            </a:pPr>
            <a:r>
              <a:rPr lang="en-US" sz="5000">
                <a:solidFill>
                  <a:srgbClr val="000000"/>
                </a:solidFill>
                <a:latin typeface="Poppins"/>
                <a:ea typeface="Poppins"/>
                <a:cs typeface="Poppins"/>
                <a:sym typeface="Poppins"/>
              </a:rPr>
              <a:t>Prepare for your “stuff” </a:t>
            </a:r>
          </a:p>
          <a:p>
            <a:pPr algn="ctr">
              <a:lnSpc>
                <a:spcPts val="7000"/>
              </a:lnSpc>
            </a:pPr>
            <a:r>
              <a:rPr lang="en-US" sz="5000">
                <a:solidFill>
                  <a:srgbClr val="000000"/>
                </a:solidFill>
                <a:latin typeface="Poppins"/>
                <a:ea typeface="Poppins"/>
                <a:cs typeface="Poppins"/>
                <a:sym typeface="Poppins"/>
              </a:rPr>
              <a:t>ahead of time.</a:t>
            </a:r>
          </a:p>
          <a:p>
            <a:pPr algn="ctr">
              <a:lnSpc>
                <a:spcPts val="7000"/>
              </a:lnSpc>
            </a:pPr>
            <a:endParaRPr lang="en-US" sz="5000">
              <a:solidFill>
                <a:srgbClr val="000000"/>
              </a:solidFill>
              <a:latin typeface="Poppins"/>
              <a:ea typeface="Poppins"/>
              <a:cs typeface="Poppins"/>
              <a:sym typeface="Poppins"/>
            </a:endParaRPr>
          </a:p>
          <a:p>
            <a:pPr algn="ctr">
              <a:lnSpc>
                <a:spcPts val="7000"/>
              </a:lnSpc>
            </a:pPr>
            <a:r>
              <a:rPr lang="en-US" sz="5000">
                <a:solidFill>
                  <a:srgbClr val="000000"/>
                </a:solidFill>
                <a:latin typeface="Poppins"/>
                <a:ea typeface="Poppins"/>
                <a:cs typeface="Poppins"/>
                <a:sym typeface="Poppins"/>
              </a:rPr>
              <a:t>“Go-Bag” Ready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2833290" cy="159373"/>
          </a:xfrm>
        </p:grpSpPr>
        <p:sp>
          <p:nvSpPr>
            <p:cNvPr id="3" name="Freeform 3"/>
            <p:cNvSpPr/>
            <p:nvPr/>
          </p:nvSpPr>
          <p:spPr>
            <a:xfrm>
              <a:off x="0" y="0"/>
              <a:ext cx="2833290" cy="159373"/>
            </a:xfrm>
            <a:custGeom>
              <a:avLst/>
              <a:gdLst/>
              <a:ahLst/>
              <a:cxnLst/>
              <a:rect l="l" t="t" r="r" b="b"/>
              <a:pathLst>
                <a:path w="2833290" h="159373">
                  <a:moveTo>
                    <a:pt x="0" y="0"/>
                  </a:moveTo>
                  <a:lnTo>
                    <a:pt x="2833290" y="0"/>
                  </a:lnTo>
                  <a:lnTo>
                    <a:pt x="2833290" y="159373"/>
                  </a:lnTo>
                  <a:lnTo>
                    <a:pt x="0" y="159373"/>
                  </a:lnTo>
                  <a:close/>
                </a:path>
              </a:pathLst>
            </a:custGeom>
            <a:solidFill>
              <a:srgbClr val="041E42"/>
            </a:solidFill>
            <a:ln w="12700">
              <a:solidFill>
                <a:srgbClr val="000000"/>
              </a:solidFill>
            </a:ln>
          </p:spPr>
          <p:txBody>
            <a:bodyPr/>
            <a:lstStyle/>
            <a:p>
              <a:endParaRPr lang="en-US"/>
            </a:p>
          </p:txBody>
        </p:sp>
      </p:grpSp>
      <p:sp>
        <p:nvSpPr>
          <p:cNvPr id="4" name="Freeform 4"/>
          <p:cNvSpPr/>
          <p:nvPr/>
        </p:nvSpPr>
        <p:spPr>
          <a:xfrm>
            <a:off x="9144000" y="9726930"/>
            <a:ext cx="9144000" cy="114300"/>
          </a:xfrm>
          <a:custGeom>
            <a:avLst/>
            <a:gdLst/>
            <a:ahLst/>
            <a:cxnLst/>
            <a:rect l="l" t="t" r="r" b="b"/>
            <a:pathLst>
              <a:path w="9144000" h="114300">
                <a:moveTo>
                  <a:pt x="0" y="0"/>
                </a:moveTo>
                <a:lnTo>
                  <a:pt x="9144000" y="0"/>
                </a:lnTo>
                <a:lnTo>
                  <a:pt x="9144000" y="114300"/>
                </a:lnTo>
                <a:lnTo>
                  <a:pt x="0" y="114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6461726" y="8387684"/>
            <a:ext cx="1741232" cy="1741232"/>
          </a:xfrm>
          <a:custGeom>
            <a:avLst/>
            <a:gdLst/>
            <a:ahLst/>
            <a:cxnLst/>
            <a:rect l="l" t="t" r="r" b="b"/>
            <a:pathLst>
              <a:path w="1741232" h="1741232">
                <a:moveTo>
                  <a:pt x="0" y="0"/>
                </a:moveTo>
                <a:lnTo>
                  <a:pt x="1741231" y="0"/>
                </a:lnTo>
                <a:lnTo>
                  <a:pt x="1741231" y="1741232"/>
                </a:lnTo>
                <a:lnTo>
                  <a:pt x="0" y="1741232"/>
                </a:lnTo>
                <a:lnTo>
                  <a:pt x="0" y="0"/>
                </a:lnTo>
                <a:close/>
              </a:path>
            </a:pathLst>
          </a:custGeom>
          <a:blipFill>
            <a:blip r:embed="rId5"/>
            <a:stretch>
              <a:fillRect/>
            </a:stretch>
          </a:blipFill>
        </p:spPr>
        <p:txBody>
          <a:bodyPr/>
          <a:lstStyle/>
          <a:p>
            <a:endParaRPr lang="en-US"/>
          </a:p>
        </p:txBody>
      </p:sp>
      <p:sp>
        <p:nvSpPr>
          <p:cNvPr id="6" name="Freeform 6"/>
          <p:cNvSpPr/>
          <p:nvPr/>
        </p:nvSpPr>
        <p:spPr>
          <a:xfrm>
            <a:off x="1028700" y="1808139"/>
            <a:ext cx="6127840" cy="6670722"/>
          </a:xfrm>
          <a:custGeom>
            <a:avLst/>
            <a:gdLst/>
            <a:ahLst/>
            <a:cxnLst/>
            <a:rect l="l" t="t" r="r" b="b"/>
            <a:pathLst>
              <a:path w="6127840" h="6670722">
                <a:moveTo>
                  <a:pt x="0" y="0"/>
                </a:moveTo>
                <a:lnTo>
                  <a:pt x="6127840" y="0"/>
                </a:lnTo>
                <a:lnTo>
                  <a:pt x="6127840" y="6670722"/>
                </a:lnTo>
                <a:lnTo>
                  <a:pt x="0" y="6670722"/>
                </a:lnTo>
                <a:lnTo>
                  <a:pt x="0" y="0"/>
                </a:lnTo>
                <a:close/>
              </a:path>
            </a:pathLst>
          </a:custGeom>
          <a:blipFill>
            <a:blip r:embed="rId6"/>
            <a:stretch>
              <a:fillRect l="-7147" t="-19100" r="-12995" b="-28053"/>
            </a:stretch>
          </a:blipFill>
        </p:spPr>
        <p:txBody>
          <a:bodyPr/>
          <a:lstStyle/>
          <a:p>
            <a:endParaRPr lang="en-US"/>
          </a:p>
        </p:txBody>
      </p:sp>
      <p:sp>
        <p:nvSpPr>
          <p:cNvPr id="7" name="TextBox 7"/>
          <p:cNvSpPr txBox="1"/>
          <p:nvPr/>
        </p:nvSpPr>
        <p:spPr>
          <a:xfrm>
            <a:off x="8068838" y="1488760"/>
            <a:ext cx="8360231" cy="7145482"/>
          </a:xfrm>
          <a:prstGeom prst="rect">
            <a:avLst/>
          </a:prstGeom>
        </p:spPr>
        <p:txBody>
          <a:bodyPr lIns="0" tIns="0" rIns="0" bIns="0" rtlCol="0" anchor="t">
            <a:spAutoFit/>
          </a:bodyPr>
          <a:lstStyle/>
          <a:p>
            <a:pPr algn="l">
              <a:lnSpc>
                <a:spcPts val="5599"/>
              </a:lnSpc>
            </a:pPr>
            <a:r>
              <a:rPr lang="en-US" sz="3999" dirty="0">
                <a:solidFill>
                  <a:srgbClr val="000000"/>
                </a:solidFill>
                <a:latin typeface="Poppins"/>
                <a:ea typeface="Poppins"/>
                <a:cs typeface="Poppins"/>
                <a:sym typeface="Poppins"/>
              </a:rPr>
              <a:t> </a:t>
            </a:r>
          </a:p>
          <a:p>
            <a:pPr marL="863599" lvl="1" indent="-431800" algn="l">
              <a:lnSpc>
                <a:spcPts val="5599"/>
              </a:lnSpc>
              <a:buFont typeface="Arial"/>
              <a:buChar char="•"/>
            </a:pPr>
            <a:r>
              <a:rPr lang="en-US" sz="3999" dirty="0">
                <a:solidFill>
                  <a:srgbClr val="000000"/>
                </a:solidFill>
                <a:latin typeface="Poppins"/>
                <a:ea typeface="Poppins"/>
                <a:cs typeface="Poppins"/>
                <a:sym typeface="Poppins"/>
              </a:rPr>
              <a:t>Medications, glasses, etc. </a:t>
            </a:r>
          </a:p>
          <a:p>
            <a:pPr marL="863599" lvl="1" indent="-431800" algn="l">
              <a:lnSpc>
                <a:spcPts val="5599"/>
              </a:lnSpc>
              <a:buFont typeface="Arial"/>
              <a:buChar char="•"/>
            </a:pPr>
            <a:r>
              <a:rPr lang="en-US" sz="3999" dirty="0">
                <a:solidFill>
                  <a:srgbClr val="000000"/>
                </a:solidFill>
                <a:latin typeface="Poppins"/>
                <a:ea typeface="Poppins"/>
                <a:cs typeface="Poppins"/>
                <a:sym typeface="Poppins"/>
              </a:rPr>
              <a:t>Important contacts and documents (copies)  </a:t>
            </a:r>
          </a:p>
          <a:p>
            <a:pPr marL="863599" lvl="1" indent="-431800" algn="l">
              <a:lnSpc>
                <a:spcPts val="5599"/>
              </a:lnSpc>
              <a:buFont typeface="Arial"/>
              <a:buChar char="•"/>
            </a:pPr>
            <a:r>
              <a:rPr lang="en-US" sz="3999" dirty="0">
                <a:solidFill>
                  <a:srgbClr val="000000"/>
                </a:solidFill>
                <a:latin typeface="Poppins"/>
                <a:ea typeface="Poppins"/>
                <a:cs typeface="Poppins"/>
                <a:sym typeface="Poppins"/>
              </a:rPr>
              <a:t>Phone charger </a:t>
            </a:r>
          </a:p>
          <a:p>
            <a:pPr marL="863599" lvl="1" indent="-431800" algn="l">
              <a:lnSpc>
                <a:spcPts val="5599"/>
              </a:lnSpc>
              <a:buFont typeface="Arial"/>
              <a:buChar char="•"/>
            </a:pPr>
            <a:r>
              <a:rPr lang="en-US" sz="3999" dirty="0">
                <a:solidFill>
                  <a:srgbClr val="000000"/>
                </a:solidFill>
                <a:latin typeface="Poppins"/>
                <a:ea typeface="Poppins"/>
                <a:cs typeface="Poppins"/>
                <a:sym typeface="Poppins"/>
              </a:rPr>
              <a:t>Spare keys? Granola Bar? Small sweater? Water bottle? Cash? </a:t>
            </a:r>
          </a:p>
          <a:p>
            <a:pPr marL="863599" lvl="1" indent="-431800" algn="l">
              <a:lnSpc>
                <a:spcPts val="5599"/>
              </a:lnSpc>
              <a:buFont typeface="Arial"/>
              <a:buChar char="•"/>
            </a:pPr>
            <a:r>
              <a:rPr lang="en-US" sz="3999" dirty="0">
                <a:solidFill>
                  <a:srgbClr val="000000"/>
                </a:solidFill>
                <a:latin typeface="Poppins"/>
                <a:ea typeface="Poppins"/>
                <a:cs typeface="Poppins"/>
                <a:sym typeface="Poppins"/>
              </a:rPr>
              <a:t>Comfort?</a:t>
            </a:r>
          </a:p>
          <a:p>
            <a:pPr marL="863599" lvl="1" indent="-431800" algn="l">
              <a:lnSpc>
                <a:spcPts val="5599"/>
              </a:lnSpc>
              <a:buFont typeface="Arial"/>
              <a:buChar char="•"/>
            </a:pPr>
            <a:r>
              <a:rPr lang="en-US" sz="3999" dirty="0">
                <a:solidFill>
                  <a:srgbClr val="000000"/>
                </a:solidFill>
                <a:latin typeface="Poppins"/>
                <a:ea typeface="Poppins"/>
                <a:cs typeface="Poppins"/>
                <a:sym typeface="Poppins"/>
              </a:rPr>
              <a:t>Refresh every 6 months.  </a:t>
            </a:r>
          </a:p>
        </p:txBody>
      </p:sp>
      <p:sp>
        <p:nvSpPr>
          <p:cNvPr id="8" name="TextBox 8"/>
          <p:cNvSpPr txBox="1"/>
          <p:nvPr/>
        </p:nvSpPr>
        <p:spPr>
          <a:xfrm>
            <a:off x="477829" y="365125"/>
            <a:ext cx="17332341" cy="1193800"/>
          </a:xfrm>
          <a:prstGeom prst="rect">
            <a:avLst/>
          </a:prstGeom>
        </p:spPr>
        <p:txBody>
          <a:bodyPr lIns="0" tIns="0" rIns="0" bIns="0" rtlCol="0" anchor="t">
            <a:spAutoFit/>
          </a:bodyPr>
          <a:lstStyle/>
          <a:p>
            <a:pPr algn="ctr">
              <a:lnSpc>
                <a:spcPts val="9799"/>
              </a:lnSpc>
              <a:spcBef>
                <a:spcPct val="0"/>
              </a:spcBef>
            </a:pPr>
            <a:r>
              <a:rPr lang="en-US" sz="6999">
                <a:solidFill>
                  <a:srgbClr val="041E42"/>
                </a:solidFill>
                <a:latin typeface="League Spartan"/>
                <a:ea typeface="League Spartan"/>
                <a:cs typeface="League Spartan"/>
                <a:sym typeface="League Spartan"/>
              </a:rPr>
              <a:t>GO-BAG CONTENTS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2833290" cy="159373"/>
          </a:xfrm>
        </p:grpSpPr>
        <p:sp>
          <p:nvSpPr>
            <p:cNvPr id="3" name="Freeform 3"/>
            <p:cNvSpPr/>
            <p:nvPr/>
          </p:nvSpPr>
          <p:spPr>
            <a:xfrm>
              <a:off x="0" y="0"/>
              <a:ext cx="2833290" cy="159373"/>
            </a:xfrm>
            <a:custGeom>
              <a:avLst/>
              <a:gdLst/>
              <a:ahLst/>
              <a:cxnLst/>
              <a:rect l="l" t="t" r="r" b="b"/>
              <a:pathLst>
                <a:path w="2833290" h="159373">
                  <a:moveTo>
                    <a:pt x="0" y="0"/>
                  </a:moveTo>
                  <a:lnTo>
                    <a:pt x="2833290" y="0"/>
                  </a:lnTo>
                  <a:lnTo>
                    <a:pt x="2833290" y="159373"/>
                  </a:lnTo>
                  <a:lnTo>
                    <a:pt x="0" y="159373"/>
                  </a:lnTo>
                  <a:close/>
                </a:path>
              </a:pathLst>
            </a:custGeom>
            <a:solidFill>
              <a:srgbClr val="041E42"/>
            </a:solidFill>
            <a:ln w="12700">
              <a:solidFill>
                <a:srgbClr val="000000"/>
              </a:solidFill>
            </a:ln>
          </p:spPr>
          <p:txBody>
            <a:bodyPr/>
            <a:lstStyle/>
            <a:p>
              <a:endParaRPr lang="en-US"/>
            </a:p>
          </p:txBody>
        </p:sp>
      </p:grpSp>
      <p:sp>
        <p:nvSpPr>
          <p:cNvPr id="4" name="Freeform 4"/>
          <p:cNvSpPr/>
          <p:nvPr/>
        </p:nvSpPr>
        <p:spPr>
          <a:xfrm>
            <a:off x="7884642" y="9726930"/>
            <a:ext cx="10403358" cy="130042"/>
          </a:xfrm>
          <a:custGeom>
            <a:avLst/>
            <a:gdLst/>
            <a:ahLst/>
            <a:cxnLst/>
            <a:rect l="l" t="t" r="r" b="b"/>
            <a:pathLst>
              <a:path w="10403358" h="130042">
                <a:moveTo>
                  <a:pt x="0" y="0"/>
                </a:moveTo>
                <a:lnTo>
                  <a:pt x="10403358" y="0"/>
                </a:lnTo>
                <a:lnTo>
                  <a:pt x="10403358" y="130042"/>
                </a:lnTo>
                <a:lnTo>
                  <a:pt x="0" y="1300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6461726" y="8387684"/>
            <a:ext cx="1741232" cy="1741232"/>
          </a:xfrm>
          <a:custGeom>
            <a:avLst/>
            <a:gdLst/>
            <a:ahLst/>
            <a:cxnLst/>
            <a:rect l="l" t="t" r="r" b="b"/>
            <a:pathLst>
              <a:path w="1741232" h="1741232">
                <a:moveTo>
                  <a:pt x="0" y="0"/>
                </a:moveTo>
                <a:lnTo>
                  <a:pt x="1741231" y="0"/>
                </a:lnTo>
                <a:lnTo>
                  <a:pt x="1741231" y="1741232"/>
                </a:lnTo>
                <a:lnTo>
                  <a:pt x="0" y="1741232"/>
                </a:lnTo>
                <a:lnTo>
                  <a:pt x="0" y="0"/>
                </a:lnTo>
                <a:close/>
              </a:path>
            </a:pathLst>
          </a:custGeom>
          <a:blipFill>
            <a:blip r:embed="rId5"/>
            <a:stretch>
              <a:fillRect/>
            </a:stretch>
          </a:blipFill>
        </p:spPr>
        <p:txBody>
          <a:bodyPr/>
          <a:lstStyle/>
          <a:p>
            <a:endParaRPr lang="en-US"/>
          </a:p>
        </p:txBody>
      </p:sp>
      <p:sp>
        <p:nvSpPr>
          <p:cNvPr id="6" name="Freeform 6"/>
          <p:cNvSpPr/>
          <p:nvPr/>
        </p:nvSpPr>
        <p:spPr>
          <a:xfrm>
            <a:off x="221120" y="5434441"/>
            <a:ext cx="7491216" cy="4406789"/>
          </a:xfrm>
          <a:custGeom>
            <a:avLst/>
            <a:gdLst/>
            <a:ahLst/>
            <a:cxnLst/>
            <a:rect l="l" t="t" r="r" b="b"/>
            <a:pathLst>
              <a:path w="7491216" h="4406789">
                <a:moveTo>
                  <a:pt x="0" y="0"/>
                </a:moveTo>
                <a:lnTo>
                  <a:pt x="7491216" y="0"/>
                </a:lnTo>
                <a:lnTo>
                  <a:pt x="7491216" y="4406789"/>
                </a:lnTo>
                <a:lnTo>
                  <a:pt x="0" y="4406789"/>
                </a:lnTo>
                <a:lnTo>
                  <a:pt x="0" y="0"/>
                </a:lnTo>
                <a:close/>
              </a:path>
            </a:pathLst>
          </a:custGeom>
          <a:blipFill>
            <a:blip r:embed="rId6"/>
            <a:stretch>
              <a:fillRect b="-13257"/>
            </a:stretch>
          </a:blipFill>
        </p:spPr>
        <p:txBody>
          <a:bodyPr/>
          <a:lstStyle/>
          <a:p>
            <a:endParaRPr lang="en-US"/>
          </a:p>
        </p:txBody>
      </p:sp>
      <p:sp>
        <p:nvSpPr>
          <p:cNvPr id="7" name="Freeform 7"/>
          <p:cNvSpPr/>
          <p:nvPr/>
        </p:nvSpPr>
        <p:spPr>
          <a:xfrm>
            <a:off x="11277600" y="457242"/>
            <a:ext cx="7196147" cy="7983661"/>
          </a:xfrm>
          <a:custGeom>
            <a:avLst/>
            <a:gdLst/>
            <a:ahLst/>
            <a:cxnLst/>
            <a:rect l="l" t="t" r="r" b="b"/>
            <a:pathLst>
              <a:path w="5235026" h="6598215">
                <a:moveTo>
                  <a:pt x="0" y="0"/>
                </a:moveTo>
                <a:lnTo>
                  <a:pt x="5235026" y="0"/>
                </a:lnTo>
                <a:lnTo>
                  <a:pt x="5235026" y="6598215"/>
                </a:lnTo>
                <a:lnTo>
                  <a:pt x="0" y="6598215"/>
                </a:lnTo>
                <a:lnTo>
                  <a:pt x="0" y="0"/>
                </a:lnTo>
                <a:close/>
              </a:path>
            </a:pathLst>
          </a:custGeom>
          <a:blipFill>
            <a:blip r:embed="rId7"/>
            <a:stretch>
              <a:fillRect t="-8355" r="-8447" b="-6367"/>
            </a:stretch>
          </a:blipFill>
        </p:spPr>
        <p:txBody>
          <a:bodyPr/>
          <a:lstStyle/>
          <a:p>
            <a:endParaRPr lang="en-US"/>
          </a:p>
        </p:txBody>
      </p:sp>
      <p:sp>
        <p:nvSpPr>
          <p:cNvPr id="8" name="TextBox 8"/>
          <p:cNvSpPr txBox="1"/>
          <p:nvPr/>
        </p:nvSpPr>
        <p:spPr>
          <a:xfrm>
            <a:off x="992179" y="1654284"/>
            <a:ext cx="12094142" cy="3545842"/>
          </a:xfrm>
          <a:prstGeom prst="rect">
            <a:avLst/>
          </a:prstGeom>
        </p:spPr>
        <p:txBody>
          <a:bodyPr wrap="square" lIns="0" tIns="0" rIns="0" bIns="0" rtlCol="0" anchor="t">
            <a:spAutoFit/>
          </a:bodyPr>
          <a:lstStyle/>
          <a:p>
            <a:pPr marL="1079501" lvl="1" indent="-539750">
              <a:lnSpc>
                <a:spcPts val="7000"/>
              </a:lnSpc>
              <a:buAutoNum type="arabicPeriod"/>
            </a:pPr>
            <a:r>
              <a:rPr lang="en-US" sz="5000" dirty="0">
                <a:solidFill>
                  <a:srgbClr val="000000"/>
                </a:solidFill>
                <a:latin typeface="Poppins"/>
                <a:ea typeface="Poppins"/>
                <a:cs typeface="Poppins"/>
                <a:sym typeface="Poppins"/>
              </a:rPr>
              <a:t>Go-Bag by the door </a:t>
            </a:r>
          </a:p>
          <a:p>
            <a:pPr marL="1079501" lvl="1" indent="-539750">
              <a:lnSpc>
                <a:spcPts val="7000"/>
              </a:lnSpc>
              <a:buAutoNum type="arabicPeriod"/>
            </a:pPr>
            <a:r>
              <a:rPr lang="en-US" sz="5000" dirty="0">
                <a:solidFill>
                  <a:srgbClr val="000000"/>
                </a:solidFill>
                <a:latin typeface="Poppins"/>
                <a:ea typeface="Poppins"/>
                <a:cs typeface="Poppins"/>
                <a:sym typeface="Poppins"/>
              </a:rPr>
              <a:t>Medical and Emergency Info added to your phone </a:t>
            </a:r>
          </a:p>
          <a:p>
            <a:pPr marL="1079501" lvl="1" indent="-539750">
              <a:lnSpc>
                <a:spcPts val="7000"/>
              </a:lnSpc>
              <a:buAutoNum type="arabicPeriod"/>
            </a:pPr>
            <a:r>
              <a:rPr lang="en-US" sz="5000" dirty="0">
                <a:solidFill>
                  <a:srgbClr val="000000"/>
                </a:solidFill>
                <a:latin typeface="Poppins"/>
                <a:ea typeface="Poppins"/>
                <a:cs typeface="Poppins"/>
                <a:sym typeface="Poppins"/>
              </a:rPr>
              <a:t>File of Life on your refrigerator</a:t>
            </a:r>
          </a:p>
        </p:txBody>
      </p:sp>
      <p:sp>
        <p:nvSpPr>
          <p:cNvPr id="9" name="TextBox 9"/>
          <p:cNvSpPr txBox="1"/>
          <p:nvPr/>
        </p:nvSpPr>
        <p:spPr>
          <a:xfrm>
            <a:off x="3562370" y="365125"/>
            <a:ext cx="11163260" cy="1193800"/>
          </a:xfrm>
          <a:prstGeom prst="rect">
            <a:avLst/>
          </a:prstGeom>
        </p:spPr>
        <p:txBody>
          <a:bodyPr lIns="0" tIns="0" rIns="0" bIns="0" rtlCol="0" anchor="t">
            <a:spAutoFit/>
          </a:bodyPr>
          <a:lstStyle/>
          <a:p>
            <a:pPr algn="ctr">
              <a:lnSpc>
                <a:spcPts val="9799"/>
              </a:lnSpc>
              <a:spcBef>
                <a:spcPct val="0"/>
              </a:spcBef>
            </a:pPr>
            <a:r>
              <a:rPr lang="en-US" sz="6999">
                <a:solidFill>
                  <a:srgbClr val="041E42"/>
                </a:solidFill>
                <a:latin typeface="League Spartan"/>
                <a:ea typeface="League Spartan"/>
                <a:cs typeface="League Spartan"/>
                <a:sym typeface="League Spartan"/>
              </a:rPr>
              <a:t>MEDICAL EMERGENCIES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2630150" y="4629150"/>
            <a:ext cx="10287000" cy="1028700"/>
            <a:chOff x="0" y="0"/>
            <a:chExt cx="2833290" cy="159373"/>
          </a:xfrm>
        </p:grpSpPr>
        <p:sp>
          <p:nvSpPr>
            <p:cNvPr id="3" name="Freeform 3"/>
            <p:cNvSpPr/>
            <p:nvPr/>
          </p:nvSpPr>
          <p:spPr>
            <a:xfrm>
              <a:off x="0" y="0"/>
              <a:ext cx="2833290" cy="159373"/>
            </a:xfrm>
            <a:custGeom>
              <a:avLst/>
              <a:gdLst/>
              <a:ahLst/>
              <a:cxnLst/>
              <a:rect l="l" t="t" r="r" b="b"/>
              <a:pathLst>
                <a:path w="2833290" h="159373">
                  <a:moveTo>
                    <a:pt x="0" y="0"/>
                  </a:moveTo>
                  <a:lnTo>
                    <a:pt x="2833290" y="0"/>
                  </a:lnTo>
                  <a:lnTo>
                    <a:pt x="2833290" y="159373"/>
                  </a:lnTo>
                  <a:lnTo>
                    <a:pt x="0" y="159373"/>
                  </a:lnTo>
                  <a:close/>
                </a:path>
              </a:pathLst>
            </a:custGeom>
            <a:solidFill>
              <a:srgbClr val="041E42"/>
            </a:solidFill>
            <a:ln w="12700">
              <a:solidFill>
                <a:srgbClr val="000000"/>
              </a:solidFill>
            </a:ln>
          </p:spPr>
          <p:txBody>
            <a:bodyPr/>
            <a:lstStyle/>
            <a:p>
              <a:endParaRPr lang="en-US"/>
            </a:p>
          </p:txBody>
        </p:sp>
      </p:grpSp>
      <p:grpSp>
        <p:nvGrpSpPr>
          <p:cNvPr id="4" name="Group 4"/>
          <p:cNvGrpSpPr/>
          <p:nvPr/>
        </p:nvGrpSpPr>
        <p:grpSpPr>
          <a:xfrm>
            <a:off x="0" y="9258300"/>
            <a:ext cx="18288000" cy="1028700"/>
            <a:chOff x="0" y="0"/>
            <a:chExt cx="2833290" cy="159373"/>
          </a:xfrm>
        </p:grpSpPr>
        <p:sp>
          <p:nvSpPr>
            <p:cNvPr id="5" name="Freeform 5"/>
            <p:cNvSpPr/>
            <p:nvPr/>
          </p:nvSpPr>
          <p:spPr>
            <a:xfrm>
              <a:off x="0" y="0"/>
              <a:ext cx="2833290" cy="159373"/>
            </a:xfrm>
            <a:custGeom>
              <a:avLst/>
              <a:gdLst/>
              <a:ahLst/>
              <a:cxnLst/>
              <a:rect l="l" t="t" r="r" b="b"/>
              <a:pathLst>
                <a:path w="2833290" h="159373">
                  <a:moveTo>
                    <a:pt x="0" y="0"/>
                  </a:moveTo>
                  <a:lnTo>
                    <a:pt x="2833290" y="0"/>
                  </a:lnTo>
                  <a:lnTo>
                    <a:pt x="2833290" y="159373"/>
                  </a:lnTo>
                  <a:lnTo>
                    <a:pt x="0" y="159373"/>
                  </a:lnTo>
                  <a:close/>
                </a:path>
              </a:pathLst>
            </a:custGeom>
            <a:solidFill>
              <a:srgbClr val="041E42"/>
            </a:solidFill>
            <a:ln w="12700">
              <a:solidFill>
                <a:srgbClr val="000000"/>
              </a:solidFill>
            </a:ln>
          </p:spPr>
          <p:txBody>
            <a:bodyPr/>
            <a:lstStyle/>
            <a:p>
              <a:endParaRPr lang="en-US"/>
            </a:p>
          </p:txBody>
        </p:sp>
      </p:grpSp>
      <p:sp>
        <p:nvSpPr>
          <p:cNvPr id="6" name="Freeform 6"/>
          <p:cNvSpPr/>
          <p:nvPr/>
        </p:nvSpPr>
        <p:spPr>
          <a:xfrm>
            <a:off x="9144000" y="9726930"/>
            <a:ext cx="9144000" cy="114300"/>
          </a:xfrm>
          <a:custGeom>
            <a:avLst/>
            <a:gdLst/>
            <a:ahLst/>
            <a:cxnLst/>
            <a:rect l="l" t="t" r="r" b="b"/>
            <a:pathLst>
              <a:path w="9144000" h="114300">
                <a:moveTo>
                  <a:pt x="0" y="0"/>
                </a:moveTo>
                <a:lnTo>
                  <a:pt x="9144000" y="0"/>
                </a:lnTo>
                <a:lnTo>
                  <a:pt x="9144000" y="114300"/>
                </a:lnTo>
                <a:lnTo>
                  <a:pt x="0" y="114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6461726" y="8387684"/>
            <a:ext cx="1741232" cy="1741232"/>
          </a:xfrm>
          <a:custGeom>
            <a:avLst/>
            <a:gdLst/>
            <a:ahLst/>
            <a:cxnLst/>
            <a:rect l="l" t="t" r="r" b="b"/>
            <a:pathLst>
              <a:path w="1741232" h="1741232">
                <a:moveTo>
                  <a:pt x="0" y="0"/>
                </a:moveTo>
                <a:lnTo>
                  <a:pt x="1741231" y="0"/>
                </a:lnTo>
                <a:lnTo>
                  <a:pt x="1741231" y="1741232"/>
                </a:lnTo>
                <a:lnTo>
                  <a:pt x="0" y="1741232"/>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514350" y="1510992"/>
            <a:ext cx="17259300" cy="1193800"/>
          </a:xfrm>
          <a:prstGeom prst="rect">
            <a:avLst/>
          </a:prstGeom>
        </p:spPr>
        <p:txBody>
          <a:bodyPr lIns="0" tIns="0" rIns="0" bIns="0" rtlCol="0" anchor="t">
            <a:spAutoFit/>
          </a:bodyPr>
          <a:lstStyle/>
          <a:p>
            <a:pPr algn="ctr">
              <a:lnSpc>
                <a:spcPts val="9799"/>
              </a:lnSpc>
              <a:spcBef>
                <a:spcPct val="0"/>
              </a:spcBef>
            </a:pPr>
            <a:r>
              <a:rPr lang="en-US" sz="6999">
                <a:solidFill>
                  <a:srgbClr val="041E42"/>
                </a:solidFill>
                <a:latin typeface="League Spartan"/>
                <a:ea typeface="League Spartan"/>
                <a:cs typeface="League Spartan"/>
                <a:sym typeface="League Spartan"/>
              </a:rPr>
              <a:t>CPR DIRECTIVES</a:t>
            </a:r>
          </a:p>
        </p:txBody>
      </p:sp>
      <p:sp>
        <p:nvSpPr>
          <p:cNvPr id="9" name="TextBox 9"/>
          <p:cNvSpPr txBox="1"/>
          <p:nvPr/>
        </p:nvSpPr>
        <p:spPr>
          <a:xfrm>
            <a:off x="1028700" y="3193434"/>
            <a:ext cx="16230600" cy="5149850"/>
          </a:xfrm>
          <a:prstGeom prst="rect">
            <a:avLst/>
          </a:prstGeom>
        </p:spPr>
        <p:txBody>
          <a:bodyPr lIns="0" tIns="0" rIns="0" bIns="0" rtlCol="0" anchor="t">
            <a:spAutoFit/>
          </a:bodyPr>
          <a:lstStyle/>
          <a:p>
            <a:pPr algn="ctr">
              <a:lnSpc>
                <a:spcPts val="7000"/>
              </a:lnSpc>
            </a:pPr>
            <a:r>
              <a:rPr lang="en-US" sz="5000" dirty="0">
                <a:solidFill>
                  <a:srgbClr val="000000"/>
                </a:solidFill>
                <a:latin typeface="Poppins"/>
                <a:ea typeface="Poppins"/>
                <a:cs typeface="Poppins"/>
                <a:sym typeface="Poppins"/>
              </a:rPr>
              <a:t>We want to do what’s right for you. </a:t>
            </a:r>
          </a:p>
          <a:p>
            <a:pPr algn="ctr">
              <a:lnSpc>
                <a:spcPts val="7000"/>
              </a:lnSpc>
            </a:pPr>
            <a:endParaRPr lang="en-US" sz="5000" dirty="0">
              <a:solidFill>
                <a:srgbClr val="000000"/>
              </a:solidFill>
              <a:latin typeface="Poppins"/>
              <a:ea typeface="Poppins"/>
              <a:cs typeface="Poppins"/>
              <a:sym typeface="Poppins"/>
            </a:endParaRPr>
          </a:p>
          <a:p>
            <a:pPr algn="ctr">
              <a:lnSpc>
                <a:spcPts val="7000"/>
              </a:lnSpc>
            </a:pPr>
            <a:r>
              <a:rPr lang="en-US" sz="5000" dirty="0">
                <a:solidFill>
                  <a:srgbClr val="000000"/>
                </a:solidFill>
                <a:latin typeface="Poppins"/>
                <a:ea typeface="Poppins"/>
                <a:cs typeface="Poppins"/>
                <a:sym typeface="Poppins"/>
              </a:rPr>
              <a:t>Informed Decisions Matter</a:t>
            </a:r>
          </a:p>
          <a:p>
            <a:pPr algn="ctr">
              <a:lnSpc>
                <a:spcPts val="5599"/>
              </a:lnSpc>
            </a:pPr>
            <a:r>
              <a:rPr lang="en-US" sz="3999" dirty="0">
                <a:solidFill>
                  <a:srgbClr val="000000"/>
                </a:solidFill>
                <a:latin typeface="Poppins"/>
                <a:ea typeface="Poppins"/>
                <a:cs typeface="Poppins"/>
                <a:sym typeface="Poppins"/>
              </a:rPr>
              <a:t>Have the conversations </a:t>
            </a:r>
            <a:r>
              <a:rPr lang="en-US" sz="3999" b="1" dirty="0">
                <a:solidFill>
                  <a:srgbClr val="000000"/>
                </a:solidFill>
                <a:latin typeface="Poppins Bold"/>
                <a:ea typeface="Poppins Bold"/>
                <a:cs typeface="Poppins Bold"/>
                <a:sym typeface="Poppins Bold"/>
              </a:rPr>
              <a:t>BEFORE </a:t>
            </a:r>
            <a:r>
              <a:rPr lang="en-US" sz="3999" dirty="0">
                <a:solidFill>
                  <a:srgbClr val="000000"/>
                </a:solidFill>
                <a:latin typeface="Poppins"/>
                <a:ea typeface="Poppins"/>
                <a:cs typeface="Poppins"/>
                <a:sym typeface="Poppins"/>
              </a:rPr>
              <a:t>a medical emergency occurs.</a:t>
            </a:r>
          </a:p>
          <a:p>
            <a:pPr algn="ctr">
              <a:lnSpc>
                <a:spcPts val="7000"/>
              </a:lnSpc>
            </a:pPr>
            <a:endParaRPr lang="en-US" sz="3999" dirty="0">
              <a:solidFill>
                <a:srgbClr val="000000"/>
              </a:solidFill>
              <a:latin typeface="Poppins"/>
              <a:ea typeface="Poppins"/>
              <a:cs typeface="Poppins"/>
              <a:sym typeface="Poppins"/>
            </a:endParaRPr>
          </a:p>
          <a:p>
            <a:pPr algn="ctr">
              <a:lnSpc>
                <a:spcPts val="7000"/>
              </a:lnSpc>
            </a:pPr>
            <a:r>
              <a:rPr lang="en-US" sz="5000" dirty="0">
                <a:solidFill>
                  <a:srgbClr val="000000"/>
                </a:solidFill>
                <a:latin typeface="Poppins"/>
                <a:ea typeface="Poppins"/>
                <a:cs typeface="Poppins"/>
                <a:sym typeface="Poppins"/>
              </a:rPr>
              <a:t>Communicate your choices. </a:t>
            </a:r>
          </a:p>
        </p:txBody>
      </p:sp>
      <p:grpSp>
        <p:nvGrpSpPr>
          <p:cNvPr id="10" name="Group 10"/>
          <p:cNvGrpSpPr/>
          <p:nvPr/>
        </p:nvGrpSpPr>
        <p:grpSpPr>
          <a:xfrm>
            <a:off x="0" y="-15875"/>
            <a:ext cx="18288000" cy="1028700"/>
            <a:chOff x="0" y="0"/>
            <a:chExt cx="2833290" cy="159373"/>
          </a:xfrm>
        </p:grpSpPr>
        <p:sp>
          <p:nvSpPr>
            <p:cNvPr id="11" name="Freeform 11"/>
            <p:cNvSpPr/>
            <p:nvPr/>
          </p:nvSpPr>
          <p:spPr>
            <a:xfrm>
              <a:off x="0" y="0"/>
              <a:ext cx="2833290" cy="159373"/>
            </a:xfrm>
            <a:custGeom>
              <a:avLst/>
              <a:gdLst/>
              <a:ahLst/>
              <a:cxnLst/>
              <a:rect l="l" t="t" r="r" b="b"/>
              <a:pathLst>
                <a:path w="2833290" h="159373">
                  <a:moveTo>
                    <a:pt x="0" y="0"/>
                  </a:moveTo>
                  <a:lnTo>
                    <a:pt x="2833290" y="0"/>
                  </a:lnTo>
                  <a:lnTo>
                    <a:pt x="2833290" y="159373"/>
                  </a:lnTo>
                  <a:lnTo>
                    <a:pt x="0" y="159373"/>
                  </a:lnTo>
                  <a:close/>
                </a:path>
              </a:pathLst>
            </a:custGeom>
            <a:solidFill>
              <a:srgbClr val="041E42"/>
            </a:solidFill>
            <a:ln w="12700">
              <a:solidFill>
                <a:srgbClr val="000000"/>
              </a:solidFill>
            </a:ln>
          </p:spPr>
          <p:txBody>
            <a:bodyPr/>
            <a:lstStyle/>
            <a:p>
              <a:endParaRPr lang="en-US"/>
            </a:p>
          </p:txBody>
        </p:sp>
      </p:grpSp>
      <p:grpSp>
        <p:nvGrpSpPr>
          <p:cNvPr id="12" name="Group 12"/>
          <p:cNvGrpSpPr/>
          <p:nvPr/>
        </p:nvGrpSpPr>
        <p:grpSpPr>
          <a:xfrm rot="5400000">
            <a:off x="-4533900" y="4724400"/>
            <a:ext cx="10096500" cy="1028700"/>
            <a:chOff x="0" y="0"/>
            <a:chExt cx="2833290" cy="159373"/>
          </a:xfrm>
        </p:grpSpPr>
        <p:sp>
          <p:nvSpPr>
            <p:cNvPr id="13" name="Freeform 13"/>
            <p:cNvSpPr/>
            <p:nvPr/>
          </p:nvSpPr>
          <p:spPr>
            <a:xfrm>
              <a:off x="0" y="0"/>
              <a:ext cx="2833290" cy="159373"/>
            </a:xfrm>
            <a:custGeom>
              <a:avLst/>
              <a:gdLst/>
              <a:ahLst/>
              <a:cxnLst/>
              <a:rect l="l" t="t" r="r" b="b"/>
              <a:pathLst>
                <a:path w="2833290" h="159373">
                  <a:moveTo>
                    <a:pt x="0" y="0"/>
                  </a:moveTo>
                  <a:lnTo>
                    <a:pt x="2833290" y="0"/>
                  </a:lnTo>
                  <a:lnTo>
                    <a:pt x="2833290" y="159373"/>
                  </a:lnTo>
                  <a:lnTo>
                    <a:pt x="0" y="159373"/>
                  </a:lnTo>
                  <a:close/>
                </a:path>
              </a:pathLst>
            </a:custGeom>
            <a:solidFill>
              <a:srgbClr val="041E42"/>
            </a:solidFill>
            <a:ln w="12700">
              <a:solidFill>
                <a:srgbClr val="000000"/>
              </a:solidFill>
            </a:ln>
          </p:spPr>
          <p:txBody>
            <a:bodyPr/>
            <a:lstStyle/>
            <a:p>
              <a:endParaRPr lang="en-US"/>
            </a:p>
          </p:txBody>
        </p:sp>
      </p:grpSp>
      <p:sp>
        <p:nvSpPr>
          <p:cNvPr id="14" name="Freeform 14"/>
          <p:cNvSpPr/>
          <p:nvPr/>
        </p:nvSpPr>
        <p:spPr>
          <a:xfrm>
            <a:off x="1104900" y="1133475"/>
            <a:ext cx="2687963" cy="2715115"/>
          </a:xfrm>
          <a:custGeom>
            <a:avLst/>
            <a:gdLst/>
            <a:ahLst/>
            <a:cxnLst/>
            <a:rect l="l" t="t" r="r" b="b"/>
            <a:pathLst>
              <a:path w="2687963" h="2715115">
                <a:moveTo>
                  <a:pt x="0" y="0"/>
                </a:moveTo>
                <a:lnTo>
                  <a:pt x="2687963" y="0"/>
                </a:lnTo>
                <a:lnTo>
                  <a:pt x="2687963" y="2715115"/>
                </a:lnTo>
                <a:lnTo>
                  <a:pt x="0" y="27151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2833290" cy="159373"/>
          </a:xfrm>
        </p:grpSpPr>
        <p:sp>
          <p:nvSpPr>
            <p:cNvPr id="3" name="Freeform 3"/>
            <p:cNvSpPr/>
            <p:nvPr/>
          </p:nvSpPr>
          <p:spPr>
            <a:xfrm>
              <a:off x="0" y="0"/>
              <a:ext cx="2833290" cy="159373"/>
            </a:xfrm>
            <a:custGeom>
              <a:avLst/>
              <a:gdLst/>
              <a:ahLst/>
              <a:cxnLst/>
              <a:rect l="l" t="t" r="r" b="b"/>
              <a:pathLst>
                <a:path w="2833290" h="159373">
                  <a:moveTo>
                    <a:pt x="0" y="0"/>
                  </a:moveTo>
                  <a:lnTo>
                    <a:pt x="2833290" y="0"/>
                  </a:lnTo>
                  <a:lnTo>
                    <a:pt x="2833290" y="159373"/>
                  </a:lnTo>
                  <a:lnTo>
                    <a:pt x="0" y="159373"/>
                  </a:lnTo>
                  <a:close/>
                </a:path>
              </a:pathLst>
            </a:custGeom>
            <a:solidFill>
              <a:srgbClr val="041E42"/>
            </a:solidFill>
            <a:ln w="12700">
              <a:solidFill>
                <a:srgbClr val="000000"/>
              </a:solidFill>
            </a:ln>
          </p:spPr>
          <p:txBody>
            <a:bodyPr/>
            <a:lstStyle/>
            <a:p>
              <a:endParaRPr lang="en-US"/>
            </a:p>
          </p:txBody>
        </p:sp>
      </p:grpSp>
      <p:sp>
        <p:nvSpPr>
          <p:cNvPr id="4" name="Freeform 4"/>
          <p:cNvSpPr/>
          <p:nvPr/>
        </p:nvSpPr>
        <p:spPr>
          <a:xfrm>
            <a:off x="9144000" y="9726930"/>
            <a:ext cx="9144000" cy="114300"/>
          </a:xfrm>
          <a:custGeom>
            <a:avLst/>
            <a:gdLst/>
            <a:ahLst/>
            <a:cxnLst/>
            <a:rect l="l" t="t" r="r" b="b"/>
            <a:pathLst>
              <a:path w="9144000" h="114300">
                <a:moveTo>
                  <a:pt x="0" y="0"/>
                </a:moveTo>
                <a:lnTo>
                  <a:pt x="9144000" y="0"/>
                </a:lnTo>
                <a:lnTo>
                  <a:pt x="9144000" y="114300"/>
                </a:lnTo>
                <a:lnTo>
                  <a:pt x="0" y="114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416015" y="370707"/>
            <a:ext cx="6446506" cy="9470523"/>
          </a:xfrm>
          <a:custGeom>
            <a:avLst/>
            <a:gdLst/>
            <a:ahLst/>
            <a:cxnLst/>
            <a:rect l="l" t="t" r="r" b="b"/>
            <a:pathLst>
              <a:path w="6446506" h="9470523">
                <a:moveTo>
                  <a:pt x="0" y="0"/>
                </a:moveTo>
                <a:lnTo>
                  <a:pt x="6446506" y="0"/>
                </a:lnTo>
                <a:lnTo>
                  <a:pt x="6446506" y="9470523"/>
                </a:lnTo>
                <a:lnTo>
                  <a:pt x="0" y="9470523"/>
                </a:lnTo>
                <a:lnTo>
                  <a:pt x="0" y="0"/>
                </a:lnTo>
                <a:close/>
              </a:path>
            </a:pathLst>
          </a:custGeom>
          <a:blipFill>
            <a:blip r:embed="rId5"/>
            <a:stretch>
              <a:fillRect l="-79641" r="-40803"/>
            </a:stretch>
          </a:blipFill>
        </p:spPr>
        <p:txBody>
          <a:bodyPr/>
          <a:lstStyle/>
          <a:p>
            <a:endParaRPr lang="en-US"/>
          </a:p>
        </p:txBody>
      </p:sp>
      <p:grpSp>
        <p:nvGrpSpPr>
          <p:cNvPr id="6" name="Group 6"/>
          <p:cNvGrpSpPr/>
          <p:nvPr/>
        </p:nvGrpSpPr>
        <p:grpSpPr>
          <a:xfrm>
            <a:off x="7597371" y="1922228"/>
            <a:ext cx="10043026" cy="6430582"/>
            <a:chOff x="0" y="0"/>
            <a:chExt cx="1269399" cy="812800"/>
          </a:xfrm>
        </p:grpSpPr>
        <p:sp>
          <p:nvSpPr>
            <p:cNvPr id="7" name="Freeform 7"/>
            <p:cNvSpPr/>
            <p:nvPr/>
          </p:nvSpPr>
          <p:spPr>
            <a:xfrm>
              <a:off x="0" y="0"/>
              <a:ext cx="1269399" cy="812800"/>
            </a:xfrm>
            <a:custGeom>
              <a:avLst/>
              <a:gdLst/>
              <a:ahLst/>
              <a:cxnLst/>
              <a:rect l="l" t="t" r="r" b="b"/>
              <a:pathLst>
                <a:path w="1269399" h="812800">
                  <a:moveTo>
                    <a:pt x="0" y="0"/>
                  </a:moveTo>
                  <a:lnTo>
                    <a:pt x="1269399" y="0"/>
                  </a:lnTo>
                  <a:lnTo>
                    <a:pt x="1269399" y="812800"/>
                  </a:lnTo>
                  <a:lnTo>
                    <a:pt x="0" y="812800"/>
                  </a:lnTo>
                  <a:close/>
                </a:path>
              </a:pathLst>
            </a:custGeom>
            <a:solidFill>
              <a:srgbClr val="FFFFFF"/>
            </a:solidFill>
            <a:ln w="12700" cap="sq">
              <a:solidFill>
                <a:srgbClr val="000000"/>
              </a:solidFill>
              <a:prstDash val="solid"/>
              <a:miter/>
            </a:ln>
          </p:spPr>
          <p:txBody>
            <a:bodyPr/>
            <a:lstStyle/>
            <a:p>
              <a:endParaRPr lang="en-US"/>
            </a:p>
          </p:txBody>
        </p:sp>
      </p:grpSp>
      <p:sp>
        <p:nvSpPr>
          <p:cNvPr id="8" name="TextBox 8"/>
          <p:cNvSpPr txBox="1"/>
          <p:nvPr/>
        </p:nvSpPr>
        <p:spPr>
          <a:xfrm>
            <a:off x="7597371" y="365068"/>
            <a:ext cx="10043026" cy="1211678"/>
          </a:xfrm>
          <a:prstGeom prst="rect">
            <a:avLst/>
          </a:prstGeom>
        </p:spPr>
        <p:txBody>
          <a:bodyPr wrap="square" lIns="0" tIns="0" rIns="0" bIns="0" rtlCol="0" anchor="t">
            <a:spAutoFit/>
          </a:bodyPr>
          <a:lstStyle/>
          <a:p>
            <a:pPr algn="ctr">
              <a:lnSpc>
                <a:spcPts val="9793"/>
              </a:lnSpc>
              <a:spcBef>
                <a:spcPct val="0"/>
              </a:spcBef>
            </a:pPr>
            <a:r>
              <a:rPr lang="en-US" sz="6995" dirty="0">
                <a:solidFill>
                  <a:srgbClr val="041E42"/>
                </a:solidFill>
                <a:latin typeface="League Spartan"/>
                <a:ea typeface="League Spartan"/>
                <a:cs typeface="League Spartan"/>
                <a:sym typeface="League Spartan"/>
              </a:rPr>
              <a:t>WHAT CAN WE DO?</a:t>
            </a:r>
          </a:p>
        </p:txBody>
      </p:sp>
      <p:sp>
        <p:nvSpPr>
          <p:cNvPr id="9" name="TextBox 9"/>
          <p:cNvSpPr txBox="1"/>
          <p:nvPr/>
        </p:nvSpPr>
        <p:spPr>
          <a:xfrm>
            <a:off x="7972374" y="2849563"/>
            <a:ext cx="9293021" cy="4445000"/>
          </a:xfrm>
          <a:prstGeom prst="rect">
            <a:avLst/>
          </a:prstGeom>
        </p:spPr>
        <p:txBody>
          <a:bodyPr lIns="0" tIns="0" rIns="0" bIns="0" rtlCol="0" anchor="t">
            <a:spAutoFit/>
          </a:bodyPr>
          <a:lstStyle/>
          <a:p>
            <a:pPr algn="ctr">
              <a:lnSpc>
                <a:spcPts val="7000"/>
              </a:lnSpc>
            </a:pPr>
            <a:r>
              <a:rPr lang="en-US" sz="5000">
                <a:solidFill>
                  <a:srgbClr val="000000"/>
                </a:solidFill>
                <a:latin typeface="Poppins"/>
                <a:ea typeface="Poppins"/>
                <a:cs typeface="Poppins"/>
                <a:sym typeface="Poppins"/>
              </a:rPr>
              <a:t>Reduce Your Risk </a:t>
            </a:r>
          </a:p>
          <a:p>
            <a:pPr algn="ctr">
              <a:lnSpc>
                <a:spcPts val="7000"/>
              </a:lnSpc>
            </a:pPr>
            <a:endParaRPr lang="en-US" sz="5000">
              <a:solidFill>
                <a:srgbClr val="000000"/>
              </a:solidFill>
              <a:latin typeface="Poppins"/>
              <a:ea typeface="Poppins"/>
              <a:cs typeface="Poppins"/>
              <a:sym typeface="Poppins"/>
            </a:endParaRPr>
          </a:p>
          <a:p>
            <a:pPr algn="ctr">
              <a:lnSpc>
                <a:spcPts val="7000"/>
              </a:lnSpc>
            </a:pPr>
            <a:r>
              <a:rPr lang="en-US" sz="5000">
                <a:solidFill>
                  <a:srgbClr val="000000"/>
                </a:solidFill>
                <a:latin typeface="Poppins"/>
                <a:ea typeface="Poppins"/>
                <a:cs typeface="Poppins"/>
                <a:sym typeface="Poppins"/>
              </a:rPr>
              <a:t>Prepare for Emergencies</a:t>
            </a:r>
          </a:p>
          <a:p>
            <a:pPr algn="ctr">
              <a:lnSpc>
                <a:spcPts val="7000"/>
              </a:lnSpc>
            </a:pPr>
            <a:endParaRPr lang="en-US" sz="5000">
              <a:solidFill>
                <a:srgbClr val="000000"/>
              </a:solidFill>
              <a:latin typeface="Poppins"/>
              <a:ea typeface="Poppins"/>
              <a:cs typeface="Poppins"/>
              <a:sym typeface="Poppins"/>
            </a:endParaRPr>
          </a:p>
          <a:p>
            <a:pPr algn="ctr">
              <a:lnSpc>
                <a:spcPts val="7000"/>
              </a:lnSpc>
              <a:spcBef>
                <a:spcPct val="0"/>
              </a:spcBef>
            </a:pPr>
            <a:r>
              <a:rPr lang="en-US" sz="5000">
                <a:solidFill>
                  <a:srgbClr val="000000"/>
                </a:solidFill>
                <a:latin typeface="Poppins"/>
                <a:ea typeface="Poppins"/>
                <a:cs typeface="Poppins"/>
                <a:sym typeface="Poppins"/>
              </a:rPr>
              <a:t>Help You Recover</a:t>
            </a:r>
          </a:p>
        </p:txBody>
      </p:sp>
      <p:sp>
        <p:nvSpPr>
          <p:cNvPr id="10" name="Freeform 10"/>
          <p:cNvSpPr/>
          <p:nvPr/>
        </p:nvSpPr>
        <p:spPr>
          <a:xfrm>
            <a:off x="16461726" y="8387684"/>
            <a:ext cx="1741232" cy="1741232"/>
          </a:xfrm>
          <a:custGeom>
            <a:avLst/>
            <a:gdLst/>
            <a:ahLst/>
            <a:cxnLst/>
            <a:rect l="l" t="t" r="r" b="b"/>
            <a:pathLst>
              <a:path w="1741232" h="1741232">
                <a:moveTo>
                  <a:pt x="0" y="0"/>
                </a:moveTo>
                <a:lnTo>
                  <a:pt x="1741231" y="0"/>
                </a:lnTo>
                <a:lnTo>
                  <a:pt x="1741231" y="1741232"/>
                </a:lnTo>
                <a:lnTo>
                  <a:pt x="0" y="1741232"/>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80841" y="448383"/>
            <a:ext cx="8663159" cy="7535347"/>
          </a:xfrm>
          <a:custGeom>
            <a:avLst/>
            <a:gdLst/>
            <a:ahLst/>
            <a:cxnLst/>
            <a:rect l="l" t="t" r="r" b="b"/>
            <a:pathLst>
              <a:path w="8663159" h="7535347">
                <a:moveTo>
                  <a:pt x="0" y="0"/>
                </a:moveTo>
                <a:lnTo>
                  <a:pt x="8663159" y="0"/>
                </a:lnTo>
                <a:lnTo>
                  <a:pt x="8663159" y="7535347"/>
                </a:lnTo>
                <a:lnTo>
                  <a:pt x="0" y="7535347"/>
                </a:lnTo>
                <a:lnTo>
                  <a:pt x="0" y="0"/>
                </a:lnTo>
                <a:close/>
              </a:path>
            </a:pathLst>
          </a:custGeom>
          <a:blipFill>
            <a:blip r:embed="rId3"/>
            <a:stretch>
              <a:fillRect l="-20984" r="-9538"/>
            </a:stretch>
          </a:blipFill>
        </p:spPr>
        <p:txBody>
          <a:bodyPr/>
          <a:lstStyle/>
          <a:p>
            <a:endParaRPr lang="en-US"/>
          </a:p>
        </p:txBody>
      </p:sp>
      <p:grpSp>
        <p:nvGrpSpPr>
          <p:cNvPr id="3" name="Group 3"/>
          <p:cNvGrpSpPr/>
          <p:nvPr/>
        </p:nvGrpSpPr>
        <p:grpSpPr>
          <a:xfrm>
            <a:off x="0" y="8475855"/>
            <a:ext cx="18288000" cy="1811145"/>
            <a:chOff x="0" y="0"/>
            <a:chExt cx="1948051" cy="192924"/>
          </a:xfrm>
        </p:grpSpPr>
        <p:sp>
          <p:nvSpPr>
            <p:cNvPr id="4" name="Freeform 4"/>
            <p:cNvSpPr/>
            <p:nvPr/>
          </p:nvSpPr>
          <p:spPr>
            <a:xfrm>
              <a:off x="0" y="0"/>
              <a:ext cx="1948051" cy="192924"/>
            </a:xfrm>
            <a:custGeom>
              <a:avLst/>
              <a:gdLst/>
              <a:ahLst/>
              <a:cxnLst/>
              <a:rect l="l" t="t" r="r" b="b"/>
              <a:pathLst>
                <a:path w="1948051" h="192924">
                  <a:moveTo>
                    <a:pt x="0" y="0"/>
                  </a:moveTo>
                  <a:lnTo>
                    <a:pt x="1948051" y="0"/>
                  </a:lnTo>
                  <a:lnTo>
                    <a:pt x="1948051" y="192924"/>
                  </a:lnTo>
                  <a:lnTo>
                    <a:pt x="0" y="192924"/>
                  </a:lnTo>
                  <a:close/>
                </a:path>
              </a:pathLst>
            </a:custGeom>
            <a:solidFill>
              <a:srgbClr val="041E42"/>
            </a:solidFill>
            <a:ln w="12700">
              <a:solidFill>
                <a:srgbClr val="000000"/>
              </a:solidFill>
            </a:ln>
          </p:spPr>
          <p:txBody>
            <a:bodyPr/>
            <a:lstStyle/>
            <a:p>
              <a:endParaRPr lang="en-US"/>
            </a:p>
          </p:txBody>
        </p:sp>
      </p:grpSp>
      <p:sp>
        <p:nvSpPr>
          <p:cNvPr id="5" name="Freeform 5"/>
          <p:cNvSpPr/>
          <p:nvPr/>
        </p:nvSpPr>
        <p:spPr>
          <a:xfrm>
            <a:off x="15631825" y="7524592"/>
            <a:ext cx="2532487" cy="2532487"/>
          </a:xfrm>
          <a:custGeom>
            <a:avLst/>
            <a:gdLst/>
            <a:ahLst/>
            <a:cxnLst/>
            <a:rect l="l" t="t" r="r" b="b"/>
            <a:pathLst>
              <a:path w="2532487" h="2532487">
                <a:moveTo>
                  <a:pt x="0" y="0"/>
                </a:moveTo>
                <a:lnTo>
                  <a:pt x="2532487" y="0"/>
                </a:lnTo>
                <a:lnTo>
                  <a:pt x="2532487" y="2532487"/>
                </a:lnTo>
                <a:lnTo>
                  <a:pt x="0" y="2532487"/>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10346465" y="464258"/>
            <a:ext cx="6572845" cy="1377949"/>
          </a:xfrm>
          <a:prstGeom prst="rect">
            <a:avLst/>
          </a:prstGeom>
        </p:spPr>
        <p:txBody>
          <a:bodyPr lIns="0" tIns="0" rIns="0" bIns="0" rtlCol="0" anchor="t">
            <a:spAutoFit/>
          </a:bodyPr>
          <a:lstStyle/>
          <a:p>
            <a:pPr algn="ctr">
              <a:lnSpc>
                <a:spcPts val="11200"/>
              </a:lnSpc>
              <a:spcBef>
                <a:spcPct val="0"/>
              </a:spcBef>
            </a:pPr>
            <a:r>
              <a:rPr lang="en-US" sz="8000">
                <a:solidFill>
                  <a:srgbClr val="041E42"/>
                </a:solidFill>
                <a:latin typeface="League Spartan"/>
                <a:ea typeface="League Spartan"/>
                <a:cs typeface="League Spartan"/>
                <a:sym typeface="League Spartan"/>
              </a:rPr>
              <a:t>SUMMARY</a:t>
            </a:r>
          </a:p>
        </p:txBody>
      </p:sp>
      <p:sp>
        <p:nvSpPr>
          <p:cNvPr id="7" name="TextBox 7"/>
          <p:cNvSpPr txBox="1"/>
          <p:nvPr/>
        </p:nvSpPr>
        <p:spPr>
          <a:xfrm>
            <a:off x="9305513" y="1963738"/>
            <a:ext cx="8654749" cy="6216650"/>
          </a:xfrm>
          <a:prstGeom prst="rect">
            <a:avLst/>
          </a:prstGeom>
        </p:spPr>
        <p:txBody>
          <a:bodyPr lIns="0" tIns="0" rIns="0" bIns="0" rtlCol="0" anchor="t">
            <a:spAutoFit/>
          </a:bodyPr>
          <a:lstStyle/>
          <a:p>
            <a:pPr algn="ctr">
              <a:lnSpc>
                <a:spcPts val="7000"/>
              </a:lnSpc>
            </a:pPr>
            <a:r>
              <a:rPr lang="en-US" sz="5000" b="1" dirty="0">
                <a:solidFill>
                  <a:srgbClr val="041E42"/>
                </a:solidFill>
                <a:latin typeface="Poppins Bold"/>
                <a:ea typeface="Poppins Bold"/>
                <a:cs typeface="Poppins Bold"/>
                <a:sym typeface="Poppins Bold"/>
              </a:rPr>
              <a:t>Install and maintain Smoke Alarms! </a:t>
            </a:r>
          </a:p>
          <a:p>
            <a:pPr algn="ctr">
              <a:lnSpc>
                <a:spcPts val="7000"/>
              </a:lnSpc>
            </a:pPr>
            <a:endParaRPr lang="en-US" sz="5000" b="1" dirty="0">
              <a:solidFill>
                <a:srgbClr val="041E42"/>
              </a:solidFill>
              <a:latin typeface="Poppins Bold"/>
              <a:ea typeface="Poppins Bold"/>
              <a:cs typeface="Poppins Bold"/>
              <a:sym typeface="Poppins Bold"/>
            </a:endParaRPr>
          </a:p>
          <a:p>
            <a:pPr algn="ctr">
              <a:lnSpc>
                <a:spcPts val="7000"/>
              </a:lnSpc>
            </a:pPr>
            <a:r>
              <a:rPr lang="en-US" sz="5000" b="1" dirty="0">
                <a:solidFill>
                  <a:srgbClr val="041E42"/>
                </a:solidFill>
                <a:latin typeface="Poppins Bold"/>
                <a:ea typeface="Poppins Bold"/>
                <a:cs typeface="Poppins Bold"/>
                <a:sym typeface="Poppins Bold"/>
              </a:rPr>
              <a:t>Have a plan!</a:t>
            </a:r>
          </a:p>
          <a:p>
            <a:pPr algn="ctr">
              <a:lnSpc>
                <a:spcPts val="7000"/>
              </a:lnSpc>
            </a:pPr>
            <a:endParaRPr lang="en-US" sz="5000" b="1" dirty="0">
              <a:solidFill>
                <a:srgbClr val="041E42"/>
              </a:solidFill>
              <a:latin typeface="Poppins Bold"/>
              <a:ea typeface="Poppins Bold"/>
              <a:cs typeface="Poppins Bold"/>
              <a:sym typeface="Poppins Bold"/>
            </a:endParaRPr>
          </a:p>
          <a:p>
            <a:pPr algn="ctr">
              <a:lnSpc>
                <a:spcPts val="7000"/>
              </a:lnSpc>
              <a:spcBef>
                <a:spcPct val="0"/>
              </a:spcBef>
            </a:pPr>
            <a:r>
              <a:rPr lang="en-US" sz="5000" b="1" dirty="0">
                <a:solidFill>
                  <a:srgbClr val="041E42"/>
                </a:solidFill>
                <a:latin typeface="Poppins Bold"/>
                <a:ea typeface="Poppins Bold"/>
                <a:cs typeface="Poppins Bold"/>
                <a:sym typeface="Poppins Bold"/>
              </a:rPr>
              <a:t>South Metro is here to help!</a:t>
            </a:r>
          </a:p>
        </p:txBody>
      </p:sp>
      <p:sp>
        <p:nvSpPr>
          <p:cNvPr id="8" name="TextBox 8"/>
          <p:cNvSpPr txBox="1"/>
          <p:nvPr/>
        </p:nvSpPr>
        <p:spPr>
          <a:xfrm>
            <a:off x="0" y="8663551"/>
            <a:ext cx="16383029" cy="1292878"/>
          </a:xfrm>
          <a:prstGeom prst="rect">
            <a:avLst/>
          </a:prstGeom>
        </p:spPr>
        <p:txBody>
          <a:bodyPr lIns="0" tIns="0" rIns="0" bIns="0" rtlCol="0" anchor="t">
            <a:spAutoFit/>
          </a:bodyPr>
          <a:lstStyle/>
          <a:p>
            <a:pPr algn="ctr">
              <a:lnSpc>
                <a:spcPts val="10627"/>
              </a:lnSpc>
              <a:spcBef>
                <a:spcPct val="0"/>
              </a:spcBef>
            </a:pPr>
            <a:r>
              <a:rPr lang="en-US" sz="7591">
                <a:solidFill>
                  <a:srgbClr val="FFFFFF"/>
                </a:solidFill>
                <a:latin typeface="League Spartan"/>
                <a:ea typeface="League Spartan"/>
                <a:cs typeface="League Spartan"/>
                <a:sym typeface="League Spartan"/>
              </a:rPr>
              <a:t>www.SouthMetroCRR.org</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80841" y="448383"/>
            <a:ext cx="8663159" cy="7535347"/>
          </a:xfrm>
          <a:custGeom>
            <a:avLst/>
            <a:gdLst/>
            <a:ahLst/>
            <a:cxnLst/>
            <a:rect l="l" t="t" r="r" b="b"/>
            <a:pathLst>
              <a:path w="8663159" h="7535347">
                <a:moveTo>
                  <a:pt x="0" y="0"/>
                </a:moveTo>
                <a:lnTo>
                  <a:pt x="8663159" y="0"/>
                </a:lnTo>
                <a:lnTo>
                  <a:pt x="8663159" y="7535347"/>
                </a:lnTo>
                <a:lnTo>
                  <a:pt x="0" y="7535347"/>
                </a:lnTo>
                <a:lnTo>
                  <a:pt x="0" y="0"/>
                </a:lnTo>
                <a:close/>
              </a:path>
            </a:pathLst>
          </a:custGeom>
          <a:blipFill>
            <a:blip r:embed="rId3"/>
            <a:stretch>
              <a:fillRect l="-20984" r="-9538"/>
            </a:stretch>
          </a:blipFill>
        </p:spPr>
        <p:txBody>
          <a:bodyPr/>
          <a:lstStyle/>
          <a:p>
            <a:endParaRPr lang="en-US"/>
          </a:p>
        </p:txBody>
      </p:sp>
      <p:grpSp>
        <p:nvGrpSpPr>
          <p:cNvPr id="3" name="Group 3"/>
          <p:cNvGrpSpPr/>
          <p:nvPr/>
        </p:nvGrpSpPr>
        <p:grpSpPr>
          <a:xfrm>
            <a:off x="0" y="8475855"/>
            <a:ext cx="18288000" cy="1811145"/>
            <a:chOff x="0" y="0"/>
            <a:chExt cx="1948051" cy="192924"/>
          </a:xfrm>
        </p:grpSpPr>
        <p:sp>
          <p:nvSpPr>
            <p:cNvPr id="4" name="Freeform 4"/>
            <p:cNvSpPr/>
            <p:nvPr/>
          </p:nvSpPr>
          <p:spPr>
            <a:xfrm>
              <a:off x="0" y="0"/>
              <a:ext cx="1948051" cy="192924"/>
            </a:xfrm>
            <a:custGeom>
              <a:avLst/>
              <a:gdLst/>
              <a:ahLst/>
              <a:cxnLst/>
              <a:rect l="l" t="t" r="r" b="b"/>
              <a:pathLst>
                <a:path w="1948051" h="192924">
                  <a:moveTo>
                    <a:pt x="0" y="0"/>
                  </a:moveTo>
                  <a:lnTo>
                    <a:pt x="1948051" y="0"/>
                  </a:lnTo>
                  <a:lnTo>
                    <a:pt x="1948051" y="192924"/>
                  </a:lnTo>
                  <a:lnTo>
                    <a:pt x="0" y="192924"/>
                  </a:lnTo>
                  <a:close/>
                </a:path>
              </a:pathLst>
            </a:custGeom>
            <a:solidFill>
              <a:srgbClr val="041E42"/>
            </a:solidFill>
            <a:ln w="12700">
              <a:solidFill>
                <a:srgbClr val="000000"/>
              </a:solidFill>
            </a:ln>
          </p:spPr>
          <p:txBody>
            <a:bodyPr/>
            <a:lstStyle/>
            <a:p>
              <a:endParaRPr lang="en-US"/>
            </a:p>
          </p:txBody>
        </p:sp>
      </p:grpSp>
      <p:sp>
        <p:nvSpPr>
          <p:cNvPr id="5" name="Freeform 5"/>
          <p:cNvSpPr/>
          <p:nvPr/>
        </p:nvSpPr>
        <p:spPr>
          <a:xfrm>
            <a:off x="15631825" y="7524592"/>
            <a:ext cx="2532487" cy="2532487"/>
          </a:xfrm>
          <a:custGeom>
            <a:avLst/>
            <a:gdLst/>
            <a:ahLst/>
            <a:cxnLst/>
            <a:rect l="l" t="t" r="r" b="b"/>
            <a:pathLst>
              <a:path w="2532487" h="2532487">
                <a:moveTo>
                  <a:pt x="0" y="0"/>
                </a:moveTo>
                <a:lnTo>
                  <a:pt x="2532487" y="0"/>
                </a:lnTo>
                <a:lnTo>
                  <a:pt x="2532487" y="2532487"/>
                </a:lnTo>
                <a:lnTo>
                  <a:pt x="0" y="2532487"/>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10346465" y="464258"/>
            <a:ext cx="6572845" cy="1377949"/>
          </a:xfrm>
          <a:prstGeom prst="rect">
            <a:avLst/>
          </a:prstGeom>
        </p:spPr>
        <p:txBody>
          <a:bodyPr lIns="0" tIns="0" rIns="0" bIns="0" rtlCol="0" anchor="t">
            <a:spAutoFit/>
          </a:bodyPr>
          <a:lstStyle/>
          <a:p>
            <a:pPr algn="ctr">
              <a:lnSpc>
                <a:spcPts val="11200"/>
              </a:lnSpc>
              <a:spcBef>
                <a:spcPct val="0"/>
              </a:spcBef>
            </a:pPr>
            <a:r>
              <a:rPr lang="en-US" sz="8000">
                <a:solidFill>
                  <a:srgbClr val="041E42"/>
                </a:solidFill>
                <a:latin typeface="League Spartan"/>
                <a:ea typeface="League Spartan"/>
                <a:cs typeface="League Spartan"/>
                <a:sym typeface="League Spartan"/>
              </a:rPr>
              <a:t>THANK YOU</a:t>
            </a:r>
          </a:p>
        </p:txBody>
      </p:sp>
      <p:sp>
        <p:nvSpPr>
          <p:cNvPr id="7" name="TextBox 7"/>
          <p:cNvSpPr txBox="1"/>
          <p:nvPr/>
        </p:nvSpPr>
        <p:spPr>
          <a:xfrm>
            <a:off x="9305513" y="2627313"/>
            <a:ext cx="8654749" cy="4889500"/>
          </a:xfrm>
          <a:prstGeom prst="rect">
            <a:avLst/>
          </a:prstGeom>
        </p:spPr>
        <p:txBody>
          <a:bodyPr lIns="0" tIns="0" rIns="0" bIns="0" rtlCol="0" anchor="t">
            <a:spAutoFit/>
          </a:bodyPr>
          <a:lstStyle/>
          <a:p>
            <a:pPr algn="ctr">
              <a:lnSpc>
                <a:spcPts val="7000"/>
              </a:lnSpc>
            </a:pPr>
            <a:r>
              <a:rPr lang="en-US" sz="5000" b="1">
                <a:solidFill>
                  <a:srgbClr val="041E42"/>
                </a:solidFill>
                <a:latin typeface="Poppins Bold"/>
                <a:ea typeface="Poppins Bold"/>
                <a:cs typeface="Poppins Bold"/>
                <a:sym typeface="Poppins Bold"/>
              </a:rPr>
              <a:t>Katie Becker</a:t>
            </a:r>
          </a:p>
          <a:p>
            <a:pPr algn="ctr">
              <a:lnSpc>
                <a:spcPts val="6299"/>
              </a:lnSpc>
            </a:pPr>
            <a:r>
              <a:rPr lang="en-US" sz="4500">
                <a:solidFill>
                  <a:srgbClr val="041E42"/>
                </a:solidFill>
                <a:latin typeface="Poppins"/>
                <a:ea typeface="Poppins"/>
                <a:cs typeface="Poppins"/>
                <a:sym typeface="Poppins"/>
              </a:rPr>
              <a:t>Community Risk Reduction Specialist; SMFR </a:t>
            </a:r>
          </a:p>
          <a:p>
            <a:pPr algn="ctr">
              <a:lnSpc>
                <a:spcPts val="6299"/>
              </a:lnSpc>
            </a:pPr>
            <a:endParaRPr lang="en-US" sz="4500">
              <a:solidFill>
                <a:srgbClr val="041E42"/>
              </a:solidFill>
              <a:latin typeface="Poppins"/>
              <a:ea typeface="Poppins"/>
              <a:cs typeface="Poppins"/>
              <a:sym typeface="Poppins"/>
            </a:endParaRPr>
          </a:p>
          <a:p>
            <a:pPr algn="ctr">
              <a:lnSpc>
                <a:spcPts val="6160"/>
              </a:lnSpc>
            </a:pPr>
            <a:r>
              <a:rPr lang="en-US" sz="4400">
                <a:solidFill>
                  <a:srgbClr val="041E42"/>
                </a:solidFill>
                <a:latin typeface="Poppins"/>
                <a:ea typeface="Poppins"/>
                <a:cs typeface="Poppins"/>
                <a:sym typeface="Poppins"/>
              </a:rPr>
              <a:t>ReducingRisk@SouthMetro.org</a:t>
            </a:r>
          </a:p>
          <a:p>
            <a:pPr algn="ctr">
              <a:lnSpc>
                <a:spcPts val="6299"/>
              </a:lnSpc>
              <a:spcBef>
                <a:spcPct val="0"/>
              </a:spcBef>
            </a:pPr>
            <a:r>
              <a:rPr lang="en-US" sz="4500">
                <a:solidFill>
                  <a:srgbClr val="041E42"/>
                </a:solidFill>
                <a:latin typeface="Poppins"/>
                <a:ea typeface="Poppins"/>
                <a:cs typeface="Poppins"/>
                <a:sym typeface="Poppins"/>
              </a:rPr>
              <a:t>720-989-2000</a:t>
            </a:r>
          </a:p>
        </p:txBody>
      </p:sp>
      <p:sp>
        <p:nvSpPr>
          <p:cNvPr id="8" name="TextBox 8"/>
          <p:cNvSpPr txBox="1"/>
          <p:nvPr/>
        </p:nvSpPr>
        <p:spPr>
          <a:xfrm>
            <a:off x="0" y="8663551"/>
            <a:ext cx="16383029" cy="1292878"/>
          </a:xfrm>
          <a:prstGeom prst="rect">
            <a:avLst/>
          </a:prstGeom>
        </p:spPr>
        <p:txBody>
          <a:bodyPr lIns="0" tIns="0" rIns="0" bIns="0" rtlCol="0" anchor="t">
            <a:spAutoFit/>
          </a:bodyPr>
          <a:lstStyle/>
          <a:p>
            <a:pPr algn="ctr">
              <a:lnSpc>
                <a:spcPts val="10627"/>
              </a:lnSpc>
              <a:spcBef>
                <a:spcPct val="0"/>
              </a:spcBef>
            </a:pPr>
            <a:r>
              <a:rPr lang="en-US" sz="7591">
                <a:solidFill>
                  <a:srgbClr val="FFFFFF"/>
                </a:solidFill>
                <a:latin typeface="League Spartan"/>
                <a:ea typeface="League Spartan"/>
                <a:cs typeface="League Spartan"/>
                <a:sym typeface="League Spartan"/>
              </a:rPr>
              <a:t>www.SouthMetroCRR.org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2833290" cy="159373"/>
          </a:xfrm>
        </p:grpSpPr>
        <p:sp>
          <p:nvSpPr>
            <p:cNvPr id="3" name="Freeform 3"/>
            <p:cNvSpPr/>
            <p:nvPr/>
          </p:nvSpPr>
          <p:spPr>
            <a:xfrm>
              <a:off x="0" y="0"/>
              <a:ext cx="2833290" cy="159373"/>
            </a:xfrm>
            <a:custGeom>
              <a:avLst/>
              <a:gdLst/>
              <a:ahLst/>
              <a:cxnLst/>
              <a:rect l="l" t="t" r="r" b="b"/>
              <a:pathLst>
                <a:path w="2833290" h="159373">
                  <a:moveTo>
                    <a:pt x="0" y="0"/>
                  </a:moveTo>
                  <a:lnTo>
                    <a:pt x="2833290" y="0"/>
                  </a:lnTo>
                  <a:lnTo>
                    <a:pt x="2833290" y="159373"/>
                  </a:lnTo>
                  <a:lnTo>
                    <a:pt x="0" y="159373"/>
                  </a:lnTo>
                  <a:close/>
                </a:path>
              </a:pathLst>
            </a:custGeom>
            <a:solidFill>
              <a:srgbClr val="041E42"/>
            </a:solidFill>
            <a:ln w="12700">
              <a:solidFill>
                <a:srgbClr val="000000"/>
              </a:solidFill>
            </a:ln>
          </p:spPr>
          <p:txBody>
            <a:bodyPr/>
            <a:lstStyle/>
            <a:p>
              <a:endParaRPr lang="en-US"/>
            </a:p>
          </p:txBody>
        </p:sp>
      </p:grpSp>
      <p:grpSp>
        <p:nvGrpSpPr>
          <p:cNvPr id="4" name="Group 4"/>
          <p:cNvGrpSpPr/>
          <p:nvPr/>
        </p:nvGrpSpPr>
        <p:grpSpPr>
          <a:xfrm rot="-5400000">
            <a:off x="-4629150" y="4629150"/>
            <a:ext cx="10287000" cy="1028700"/>
            <a:chOff x="0" y="0"/>
            <a:chExt cx="1593725" cy="159373"/>
          </a:xfrm>
        </p:grpSpPr>
        <p:sp>
          <p:nvSpPr>
            <p:cNvPr id="5" name="Freeform 5"/>
            <p:cNvSpPr/>
            <p:nvPr/>
          </p:nvSpPr>
          <p:spPr>
            <a:xfrm>
              <a:off x="0" y="0"/>
              <a:ext cx="1593725" cy="159373"/>
            </a:xfrm>
            <a:custGeom>
              <a:avLst/>
              <a:gdLst/>
              <a:ahLst/>
              <a:cxnLst/>
              <a:rect l="l" t="t" r="r" b="b"/>
              <a:pathLst>
                <a:path w="1593725" h="159373">
                  <a:moveTo>
                    <a:pt x="0" y="0"/>
                  </a:moveTo>
                  <a:lnTo>
                    <a:pt x="1593725" y="0"/>
                  </a:lnTo>
                  <a:lnTo>
                    <a:pt x="1593725" y="159373"/>
                  </a:lnTo>
                  <a:lnTo>
                    <a:pt x="0" y="159373"/>
                  </a:lnTo>
                  <a:close/>
                </a:path>
              </a:pathLst>
            </a:custGeom>
            <a:solidFill>
              <a:srgbClr val="041E42"/>
            </a:solidFill>
            <a:ln w="12700">
              <a:solidFill>
                <a:srgbClr val="000000"/>
              </a:solidFill>
            </a:ln>
          </p:spPr>
          <p:txBody>
            <a:bodyPr/>
            <a:lstStyle/>
            <a:p>
              <a:endParaRPr lang="en-US"/>
            </a:p>
          </p:txBody>
        </p:sp>
      </p:grpSp>
      <p:grpSp>
        <p:nvGrpSpPr>
          <p:cNvPr id="6" name="Group 6"/>
          <p:cNvGrpSpPr/>
          <p:nvPr/>
        </p:nvGrpSpPr>
        <p:grpSpPr>
          <a:xfrm rot="-5400000">
            <a:off x="12630150" y="4629150"/>
            <a:ext cx="10287000" cy="1028700"/>
            <a:chOff x="0" y="0"/>
            <a:chExt cx="1593725" cy="159373"/>
          </a:xfrm>
        </p:grpSpPr>
        <p:sp>
          <p:nvSpPr>
            <p:cNvPr id="7" name="Freeform 7"/>
            <p:cNvSpPr/>
            <p:nvPr/>
          </p:nvSpPr>
          <p:spPr>
            <a:xfrm>
              <a:off x="0" y="0"/>
              <a:ext cx="1593725" cy="159373"/>
            </a:xfrm>
            <a:custGeom>
              <a:avLst/>
              <a:gdLst/>
              <a:ahLst/>
              <a:cxnLst/>
              <a:rect l="l" t="t" r="r" b="b"/>
              <a:pathLst>
                <a:path w="1593725" h="159373">
                  <a:moveTo>
                    <a:pt x="0" y="0"/>
                  </a:moveTo>
                  <a:lnTo>
                    <a:pt x="1593725" y="0"/>
                  </a:lnTo>
                  <a:lnTo>
                    <a:pt x="1593725" y="159373"/>
                  </a:lnTo>
                  <a:lnTo>
                    <a:pt x="0" y="159373"/>
                  </a:lnTo>
                  <a:close/>
                </a:path>
              </a:pathLst>
            </a:custGeom>
            <a:solidFill>
              <a:srgbClr val="041E42"/>
            </a:solidFill>
            <a:ln w="12700">
              <a:solidFill>
                <a:srgbClr val="000000"/>
              </a:solidFill>
            </a:ln>
          </p:spPr>
          <p:txBody>
            <a:bodyPr/>
            <a:lstStyle/>
            <a:p>
              <a:endParaRPr lang="en-US"/>
            </a:p>
          </p:txBody>
        </p:sp>
      </p:grpSp>
      <p:grpSp>
        <p:nvGrpSpPr>
          <p:cNvPr id="8" name="Group 8"/>
          <p:cNvGrpSpPr/>
          <p:nvPr/>
        </p:nvGrpSpPr>
        <p:grpSpPr>
          <a:xfrm>
            <a:off x="0" y="0"/>
            <a:ext cx="18288000" cy="1028700"/>
            <a:chOff x="0" y="0"/>
            <a:chExt cx="2833290" cy="159373"/>
          </a:xfrm>
        </p:grpSpPr>
        <p:sp>
          <p:nvSpPr>
            <p:cNvPr id="9" name="Freeform 9"/>
            <p:cNvSpPr/>
            <p:nvPr/>
          </p:nvSpPr>
          <p:spPr>
            <a:xfrm>
              <a:off x="0" y="0"/>
              <a:ext cx="2833290" cy="159373"/>
            </a:xfrm>
            <a:custGeom>
              <a:avLst/>
              <a:gdLst/>
              <a:ahLst/>
              <a:cxnLst/>
              <a:rect l="l" t="t" r="r" b="b"/>
              <a:pathLst>
                <a:path w="2833290" h="159373">
                  <a:moveTo>
                    <a:pt x="0" y="0"/>
                  </a:moveTo>
                  <a:lnTo>
                    <a:pt x="2833290" y="0"/>
                  </a:lnTo>
                  <a:lnTo>
                    <a:pt x="2833290" y="159373"/>
                  </a:lnTo>
                  <a:lnTo>
                    <a:pt x="0" y="159373"/>
                  </a:lnTo>
                  <a:close/>
                </a:path>
              </a:pathLst>
            </a:custGeom>
            <a:solidFill>
              <a:srgbClr val="041E42"/>
            </a:solidFill>
            <a:ln w="12700">
              <a:solidFill>
                <a:srgbClr val="000000"/>
              </a:solidFill>
            </a:ln>
          </p:spPr>
          <p:txBody>
            <a:bodyPr/>
            <a:lstStyle/>
            <a:p>
              <a:endParaRPr lang="en-US"/>
            </a:p>
          </p:txBody>
        </p:sp>
      </p:grpSp>
      <p:sp>
        <p:nvSpPr>
          <p:cNvPr id="10" name="Freeform 10"/>
          <p:cNvSpPr/>
          <p:nvPr/>
        </p:nvSpPr>
        <p:spPr>
          <a:xfrm>
            <a:off x="14050328" y="0"/>
            <a:ext cx="3968069" cy="10287000"/>
          </a:xfrm>
          <a:custGeom>
            <a:avLst/>
            <a:gdLst/>
            <a:ahLst/>
            <a:cxnLst/>
            <a:rect l="l" t="t" r="r" b="b"/>
            <a:pathLst>
              <a:path w="3968069" h="10287000">
                <a:moveTo>
                  <a:pt x="0" y="0"/>
                </a:moveTo>
                <a:lnTo>
                  <a:pt x="3968069" y="0"/>
                </a:lnTo>
                <a:lnTo>
                  <a:pt x="3968069" y="10287000"/>
                </a:lnTo>
                <a:lnTo>
                  <a:pt x="0" y="10287000"/>
                </a:lnTo>
                <a:lnTo>
                  <a:pt x="0" y="0"/>
                </a:lnTo>
                <a:close/>
              </a:path>
            </a:pathLst>
          </a:custGeom>
          <a:blipFill>
            <a:blip r:embed="rId3"/>
            <a:stretch>
              <a:fillRect t="-1951" r="-11111" b="-1951"/>
            </a:stretch>
          </a:blipFill>
        </p:spPr>
        <p:txBody>
          <a:bodyPr/>
          <a:lstStyle/>
          <a:p>
            <a:endParaRPr lang="en-US"/>
          </a:p>
        </p:txBody>
      </p:sp>
      <p:sp>
        <p:nvSpPr>
          <p:cNvPr id="11" name="Freeform 11"/>
          <p:cNvSpPr/>
          <p:nvPr/>
        </p:nvSpPr>
        <p:spPr>
          <a:xfrm>
            <a:off x="13136553" y="3954240"/>
            <a:ext cx="5151447" cy="6332760"/>
          </a:xfrm>
          <a:custGeom>
            <a:avLst/>
            <a:gdLst/>
            <a:ahLst/>
            <a:cxnLst/>
            <a:rect l="l" t="t" r="r" b="b"/>
            <a:pathLst>
              <a:path w="5151447" h="6332760">
                <a:moveTo>
                  <a:pt x="0" y="0"/>
                </a:moveTo>
                <a:lnTo>
                  <a:pt x="5151447" y="0"/>
                </a:lnTo>
                <a:lnTo>
                  <a:pt x="5151447" y="6332760"/>
                </a:lnTo>
                <a:lnTo>
                  <a:pt x="0" y="6332760"/>
                </a:lnTo>
                <a:lnTo>
                  <a:pt x="0" y="0"/>
                </a:lnTo>
                <a:close/>
              </a:path>
            </a:pathLst>
          </a:custGeom>
          <a:blipFill>
            <a:blip r:embed="rId4"/>
            <a:stretch>
              <a:fillRect r="-28328" b="-35132"/>
            </a:stretch>
          </a:blipFill>
        </p:spPr>
        <p:txBody>
          <a:bodyPr/>
          <a:lstStyle/>
          <a:p>
            <a:endParaRPr lang="en-US"/>
          </a:p>
        </p:txBody>
      </p:sp>
      <p:sp>
        <p:nvSpPr>
          <p:cNvPr id="12" name="TextBox 12"/>
          <p:cNvSpPr txBox="1"/>
          <p:nvPr/>
        </p:nvSpPr>
        <p:spPr>
          <a:xfrm>
            <a:off x="1669740" y="2610689"/>
            <a:ext cx="14948521" cy="6216650"/>
          </a:xfrm>
          <a:prstGeom prst="rect">
            <a:avLst/>
          </a:prstGeom>
        </p:spPr>
        <p:txBody>
          <a:bodyPr lIns="0" tIns="0" rIns="0" bIns="0" rtlCol="0" anchor="t">
            <a:spAutoFit/>
          </a:bodyPr>
          <a:lstStyle/>
          <a:p>
            <a:pPr algn="l">
              <a:lnSpc>
                <a:spcPts val="7000"/>
              </a:lnSpc>
            </a:pPr>
            <a:r>
              <a:rPr lang="en-US" sz="5000" dirty="0">
                <a:solidFill>
                  <a:srgbClr val="041E42"/>
                </a:solidFill>
                <a:latin typeface="Poppins"/>
                <a:ea typeface="Poppins"/>
                <a:cs typeface="Poppins"/>
                <a:sym typeface="Poppins"/>
              </a:rPr>
              <a:t>1. Fire Safety for your Home</a:t>
            </a:r>
          </a:p>
          <a:p>
            <a:pPr algn="l">
              <a:lnSpc>
                <a:spcPts val="7000"/>
              </a:lnSpc>
            </a:pPr>
            <a:endParaRPr lang="en-US" sz="5000" dirty="0">
              <a:solidFill>
                <a:srgbClr val="041E42"/>
              </a:solidFill>
              <a:latin typeface="Poppins"/>
              <a:ea typeface="Poppins"/>
              <a:cs typeface="Poppins"/>
              <a:sym typeface="Poppins"/>
            </a:endParaRPr>
          </a:p>
          <a:p>
            <a:pPr algn="l">
              <a:lnSpc>
                <a:spcPts val="7000"/>
              </a:lnSpc>
            </a:pPr>
            <a:r>
              <a:rPr lang="en-US" sz="5000" dirty="0">
                <a:solidFill>
                  <a:srgbClr val="041E42"/>
                </a:solidFill>
                <a:latin typeface="Poppins"/>
                <a:ea typeface="Poppins"/>
                <a:cs typeface="Poppins"/>
                <a:sym typeface="Poppins"/>
              </a:rPr>
              <a:t>2. Escape Planning - Home and Wildfire</a:t>
            </a:r>
          </a:p>
          <a:p>
            <a:pPr algn="l">
              <a:lnSpc>
                <a:spcPts val="7000"/>
              </a:lnSpc>
            </a:pPr>
            <a:endParaRPr lang="en-US" sz="5000" dirty="0">
              <a:solidFill>
                <a:srgbClr val="041E42"/>
              </a:solidFill>
              <a:latin typeface="Poppins"/>
              <a:ea typeface="Poppins"/>
              <a:cs typeface="Poppins"/>
              <a:sym typeface="Poppins"/>
            </a:endParaRPr>
          </a:p>
          <a:p>
            <a:pPr algn="l">
              <a:lnSpc>
                <a:spcPts val="7000"/>
              </a:lnSpc>
            </a:pPr>
            <a:r>
              <a:rPr lang="en-US" sz="5000" dirty="0">
                <a:solidFill>
                  <a:srgbClr val="041E42"/>
                </a:solidFill>
                <a:latin typeface="Poppins"/>
                <a:ea typeface="Poppins"/>
                <a:cs typeface="Poppins"/>
                <a:sym typeface="Poppins"/>
              </a:rPr>
              <a:t>3. Preparing for Emergencies </a:t>
            </a:r>
          </a:p>
          <a:p>
            <a:pPr algn="l">
              <a:lnSpc>
                <a:spcPts val="7000"/>
              </a:lnSpc>
            </a:pPr>
            <a:endParaRPr lang="en-US" sz="5000" dirty="0">
              <a:solidFill>
                <a:srgbClr val="041E42"/>
              </a:solidFill>
              <a:latin typeface="Poppins"/>
              <a:ea typeface="Poppins"/>
              <a:cs typeface="Poppins"/>
              <a:sym typeface="Poppins"/>
            </a:endParaRPr>
          </a:p>
          <a:p>
            <a:pPr algn="l">
              <a:lnSpc>
                <a:spcPts val="7000"/>
              </a:lnSpc>
              <a:spcBef>
                <a:spcPct val="0"/>
              </a:spcBef>
            </a:pPr>
            <a:r>
              <a:rPr lang="en-US" sz="5000" dirty="0">
                <a:solidFill>
                  <a:srgbClr val="041E42"/>
                </a:solidFill>
                <a:latin typeface="Poppins"/>
                <a:ea typeface="Poppins"/>
                <a:cs typeface="Poppins"/>
                <a:sym typeface="Poppins"/>
              </a:rPr>
              <a:t>4. How South Metro Fire Rescue can help</a:t>
            </a:r>
          </a:p>
        </p:txBody>
      </p:sp>
      <p:sp>
        <p:nvSpPr>
          <p:cNvPr id="13" name="TextBox 13"/>
          <p:cNvSpPr txBox="1"/>
          <p:nvPr/>
        </p:nvSpPr>
        <p:spPr>
          <a:xfrm>
            <a:off x="5100134" y="1279792"/>
            <a:ext cx="8087731" cy="1211678"/>
          </a:xfrm>
          <a:prstGeom prst="rect">
            <a:avLst/>
          </a:prstGeom>
        </p:spPr>
        <p:txBody>
          <a:bodyPr wrap="square" lIns="0" tIns="0" rIns="0" bIns="0" rtlCol="0" anchor="t">
            <a:spAutoFit/>
          </a:bodyPr>
          <a:lstStyle/>
          <a:p>
            <a:pPr algn="ctr">
              <a:lnSpc>
                <a:spcPts val="9793"/>
              </a:lnSpc>
              <a:spcBef>
                <a:spcPct val="0"/>
              </a:spcBef>
            </a:pPr>
            <a:r>
              <a:rPr lang="en-US" sz="6995" dirty="0">
                <a:solidFill>
                  <a:srgbClr val="041E42"/>
                </a:solidFill>
                <a:latin typeface="League Spartan"/>
                <a:ea typeface="League Spartan"/>
                <a:cs typeface="League Spartan"/>
                <a:sym typeface="League Spartan"/>
              </a:rPr>
              <a:t>TODAY’S TOPICS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2833290" cy="159373"/>
          </a:xfrm>
        </p:grpSpPr>
        <p:sp>
          <p:nvSpPr>
            <p:cNvPr id="3" name="Freeform 3"/>
            <p:cNvSpPr/>
            <p:nvPr/>
          </p:nvSpPr>
          <p:spPr>
            <a:xfrm>
              <a:off x="0" y="0"/>
              <a:ext cx="2833290" cy="159373"/>
            </a:xfrm>
            <a:custGeom>
              <a:avLst/>
              <a:gdLst/>
              <a:ahLst/>
              <a:cxnLst/>
              <a:rect l="l" t="t" r="r" b="b"/>
              <a:pathLst>
                <a:path w="2833290" h="159373">
                  <a:moveTo>
                    <a:pt x="0" y="0"/>
                  </a:moveTo>
                  <a:lnTo>
                    <a:pt x="2833290" y="0"/>
                  </a:lnTo>
                  <a:lnTo>
                    <a:pt x="2833290" y="159373"/>
                  </a:lnTo>
                  <a:lnTo>
                    <a:pt x="0" y="159373"/>
                  </a:lnTo>
                  <a:close/>
                </a:path>
              </a:pathLst>
            </a:custGeom>
            <a:solidFill>
              <a:srgbClr val="041E42"/>
            </a:solidFill>
            <a:ln w="12700">
              <a:solidFill>
                <a:srgbClr val="000000"/>
              </a:solidFill>
            </a:ln>
          </p:spPr>
          <p:txBody>
            <a:bodyPr/>
            <a:lstStyle/>
            <a:p>
              <a:endParaRPr lang="en-US"/>
            </a:p>
          </p:txBody>
        </p:sp>
      </p:grpSp>
      <p:sp>
        <p:nvSpPr>
          <p:cNvPr id="4" name="Freeform 4"/>
          <p:cNvSpPr/>
          <p:nvPr/>
        </p:nvSpPr>
        <p:spPr>
          <a:xfrm>
            <a:off x="9144000" y="9726930"/>
            <a:ext cx="9144000" cy="114300"/>
          </a:xfrm>
          <a:custGeom>
            <a:avLst/>
            <a:gdLst/>
            <a:ahLst/>
            <a:cxnLst/>
            <a:rect l="l" t="t" r="r" b="b"/>
            <a:pathLst>
              <a:path w="9144000" h="114300">
                <a:moveTo>
                  <a:pt x="0" y="0"/>
                </a:moveTo>
                <a:lnTo>
                  <a:pt x="9144000" y="0"/>
                </a:lnTo>
                <a:lnTo>
                  <a:pt x="9144000" y="114300"/>
                </a:lnTo>
                <a:lnTo>
                  <a:pt x="0" y="114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6461726" y="8387684"/>
            <a:ext cx="1741232" cy="1741232"/>
          </a:xfrm>
          <a:custGeom>
            <a:avLst/>
            <a:gdLst/>
            <a:ahLst/>
            <a:cxnLst/>
            <a:rect l="l" t="t" r="r" b="b"/>
            <a:pathLst>
              <a:path w="1741232" h="1741232">
                <a:moveTo>
                  <a:pt x="0" y="0"/>
                </a:moveTo>
                <a:lnTo>
                  <a:pt x="1741231" y="0"/>
                </a:lnTo>
                <a:lnTo>
                  <a:pt x="1741231" y="1741232"/>
                </a:lnTo>
                <a:lnTo>
                  <a:pt x="0" y="1741232"/>
                </a:lnTo>
                <a:lnTo>
                  <a:pt x="0" y="0"/>
                </a:lnTo>
                <a:close/>
              </a:path>
            </a:pathLst>
          </a:custGeom>
          <a:blipFill>
            <a:blip r:embed="rId5"/>
            <a:stretch>
              <a:fillRect/>
            </a:stretch>
          </a:blipFill>
        </p:spPr>
        <p:txBody>
          <a:bodyPr/>
          <a:lstStyle/>
          <a:p>
            <a:endParaRPr lang="en-US"/>
          </a:p>
        </p:txBody>
      </p:sp>
      <p:grpSp>
        <p:nvGrpSpPr>
          <p:cNvPr id="6" name="Group 6"/>
          <p:cNvGrpSpPr/>
          <p:nvPr/>
        </p:nvGrpSpPr>
        <p:grpSpPr>
          <a:xfrm>
            <a:off x="0" y="0"/>
            <a:ext cx="18288000" cy="1722481"/>
            <a:chOff x="0" y="0"/>
            <a:chExt cx="2833290" cy="266857"/>
          </a:xfrm>
        </p:grpSpPr>
        <p:sp>
          <p:nvSpPr>
            <p:cNvPr id="7" name="Freeform 7"/>
            <p:cNvSpPr/>
            <p:nvPr/>
          </p:nvSpPr>
          <p:spPr>
            <a:xfrm>
              <a:off x="0" y="0"/>
              <a:ext cx="2833290" cy="266857"/>
            </a:xfrm>
            <a:custGeom>
              <a:avLst/>
              <a:gdLst/>
              <a:ahLst/>
              <a:cxnLst/>
              <a:rect l="l" t="t" r="r" b="b"/>
              <a:pathLst>
                <a:path w="2833290" h="266857">
                  <a:moveTo>
                    <a:pt x="0" y="0"/>
                  </a:moveTo>
                  <a:lnTo>
                    <a:pt x="2833290" y="0"/>
                  </a:lnTo>
                  <a:lnTo>
                    <a:pt x="2833290" y="266857"/>
                  </a:lnTo>
                  <a:lnTo>
                    <a:pt x="0" y="266857"/>
                  </a:lnTo>
                  <a:close/>
                </a:path>
              </a:pathLst>
            </a:custGeom>
            <a:solidFill>
              <a:srgbClr val="041E42"/>
            </a:solidFill>
            <a:ln w="12700">
              <a:solidFill>
                <a:srgbClr val="000000"/>
              </a:solidFill>
            </a:ln>
          </p:spPr>
          <p:txBody>
            <a:bodyPr/>
            <a:lstStyle/>
            <a:p>
              <a:endParaRPr lang="en-US"/>
            </a:p>
          </p:txBody>
        </p:sp>
      </p:grpSp>
      <p:sp>
        <p:nvSpPr>
          <p:cNvPr id="8" name="Freeform 8"/>
          <p:cNvSpPr/>
          <p:nvPr/>
        </p:nvSpPr>
        <p:spPr>
          <a:xfrm>
            <a:off x="251348" y="1374955"/>
            <a:ext cx="5640655" cy="8466275"/>
          </a:xfrm>
          <a:custGeom>
            <a:avLst/>
            <a:gdLst/>
            <a:ahLst/>
            <a:cxnLst/>
            <a:rect l="l" t="t" r="r" b="b"/>
            <a:pathLst>
              <a:path w="5640655" h="8466275">
                <a:moveTo>
                  <a:pt x="0" y="0"/>
                </a:moveTo>
                <a:lnTo>
                  <a:pt x="5640655" y="0"/>
                </a:lnTo>
                <a:lnTo>
                  <a:pt x="5640655" y="8466275"/>
                </a:lnTo>
                <a:lnTo>
                  <a:pt x="0" y="8466275"/>
                </a:lnTo>
                <a:lnTo>
                  <a:pt x="0" y="0"/>
                </a:lnTo>
                <a:close/>
              </a:path>
            </a:pathLst>
          </a:custGeom>
          <a:blipFill>
            <a:blip r:embed="rId6"/>
            <a:stretch>
              <a:fillRect/>
            </a:stretch>
          </a:blipFill>
        </p:spPr>
        <p:txBody>
          <a:bodyPr/>
          <a:lstStyle/>
          <a:p>
            <a:endParaRPr lang="en-US"/>
          </a:p>
        </p:txBody>
      </p:sp>
      <p:sp>
        <p:nvSpPr>
          <p:cNvPr id="9" name="TextBox 9"/>
          <p:cNvSpPr txBox="1"/>
          <p:nvPr/>
        </p:nvSpPr>
        <p:spPr>
          <a:xfrm>
            <a:off x="251348" y="214175"/>
            <a:ext cx="17785304" cy="1160780"/>
          </a:xfrm>
          <a:prstGeom prst="rect">
            <a:avLst/>
          </a:prstGeom>
        </p:spPr>
        <p:txBody>
          <a:bodyPr lIns="0" tIns="0" rIns="0" bIns="0" rtlCol="0" anchor="t">
            <a:spAutoFit/>
          </a:bodyPr>
          <a:lstStyle/>
          <a:p>
            <a:pPr algn="ctr">
              <a:lnSpc>
                <a:spcPts val="9520"/>
              </a:lnSpc>
              <a:spcBef>
                <a:spcPct val="0"/>
              </a:spcBef>
            </a:pPr>
            <a:r>
              <a:rPr lang="en-US" sz="6800">
                <a:solidFill>
                  <a:srgbClr val="FFFFFF"/>
                </a:solidFill>
                <a:latin typeface="League Spartan"/>
                <a:ea typeface="League Spartan"/>
                <a:cs typeface="League Spartan"/>
                <a:sym typeface="League Spartan"/>
              </a:rPr>
              <a:t>SMOKE ALARMS SAVE LIVES</a:t>
            </a:r>
          </a:p>
        </p:txBody>
      </p:sp>
      <p:sp>
        <p:nvSpPr>
          <p:cNvPr id="10" name="TextBox 10"/>
          <p:cNvSpPr txBox="1"/>
          <p:nvPr/>
        </p:nvSpPr>
        <p:spPr>
          <a:xfrm>
            <a:off x="6143574" y="1858963"/>
            <a:ext cx="11893078" cy="7102475"/>
          </a:xfrm>
          <a:prstGeom prst="rect">
            <a:avLst/>
          </a:prstGeom>
        </p:spPr>
        <p:txBody>
          <a:bodyPr lIns="0" tIns="0" rIns="0" bIns="0" rtlCol="0" anchor="t">
            <a:spAutoFit/>
          </a:bodyPr>
          <a:lstStyle/>
          <a:p>
            <a:pPr algn="l">
              <a:lnSpc>
                <a:spcPts val="7000"/>
              </a:lnSpc>
            </a:pPr>
            <a:r>
              <a:rPr lang="en-US" sz="5000" dirty="0">
                <a:solidFill>
                  <a:srgbClr val="000000"/>
                </a:solidFill>
                <a:latin typeface="Poppins"/>
                <a:ea typeface="Poppins"/>
                <a:cs typeface="Poppins"/>
                <a:sym typeface="Poppins"/>
              </a:rPr>
              <a:t>In every sleeping room, outside each separate sleeping area, AND on every level of your home including the basement. </a:t>
            </a:r>
          </a:p>
          <a:p>
            <a:pPr algn="l">
              <a:lnSpc>
                <a:spcPts val="7000"/>
              </a:lnSpc>
            </a:pPr>
            <a:endParaRPr lang="en-US" sz="5000" dirty="0">
              <a:solidFill>
                <a:srgbClr val="000000"/>
              </a:solidFill>
              <a:latin typeface="Poppins"/>
              <a:ea typeface="Poppins"/>
              <a:cs typeface="Poppins"/>
              <a:sym typeface="Poppins"/>
            </a:endParaRPr>
          </a:p>
          <a:p>
            <a:pPr algn="l">
              <a:lnSpc>
                <a:spcPts val="7000"/>
              </a:lnSpc>
            </a:pPr>
            <a:r>
              <a:rPr lang="en-US" sz="5000" dirty="0">
                <a:solidFill>
                  <a:srgbClr val="000000"/>
                </a:solidFill>
                <a:latin typeface="Poppins"/>
                <a:ea typeface="Poppins"/>
                <a:cs typeface="Poppins"/>
                <a:sym typeface="Poppins"/>
              </a:rPr>
              <a:t>Interconnected is recommended. </a:t>
            </a:r>
          </a:p>
          <a:p>
            <a:pPr algn="l">
              <a:lnSpc>
                <a:spcPts val="7000"/>
              </a:lnSpc>
            </a:pPr>
            <a:endParaRPr lang="en-US" sz="5000" dirty="0">
              <a:solidFill>
                <a:srgbClr val="000000"/>
              </a:solidFill>
              <a:latin typeface="Poppins"/>
              <a:ea typeface="Poppins"/>
              <a:cs typeface="Poppins"/>
              <a:sym typeface="Poppins"/>
            </a:endParaRPr>
          </a:p>
          <a:p>
            <a:pPr algn="l">
              <a:lnSpc>
                <a:spcPts val="7000"/>
              </a:lnSpc>
              <a:spcBef>
                <a:spcPct val="0"/>
              </a:spcBef>
            </a:pPr>
            <a:r>
              <a:rPr lang="en-US" sz="5000" dirty="0">
                <a:solidFill>
                  <a:srgbClr val="000000"/>
                </a:solidFill>
                <a:latin typeface="Poppins"/>
                <a:ea typeface="Poppins"/>
                <a:cs typeface="Poppins"/>
                <a:sym typeface="Poppins"/>
              </a:rPr>
              <a:t>Test them monthly!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2833290" cy="159373"/>
          </a:xfrm>
        </p:grpSpPr>
        <p:sp>
          <p:nvSpPr>
            <p:cNvPr id="3" name="Freeform 3"/>
            <p:cNvSpPr/>
            <p:nvPr/>
          </p:nvSpPr>
          <p:spPr>
            <a:xfrm>
              <a:off x="0" y="0"/>
              <a:ext cx="2833290" cy="159373"/>
            </a:xfrm>
            <a:custGeom>
              <a:avLst/>
              <a:gdLst/>
              <a:ahLst/>
              <a:cxnLst/>
              <a:rect l="l" t="t" r="r" b="b"/>
              <a:pathLst>
                <a:path w="2833290" h="159373">
                  <a:moveTo>
                    <a:pt x="0" y="0"/>
                  </a:moveTo>
                  <a:lnTo>
                    <a:pt x="2833290" y="0"/>
                  </a:lnTo>
                  <a:lnTo>
                    <a:pt x="2833290" y="159373"/>
                  </a:lnTo>
                  <a:lnTo>
                    <a:pt x="0" y="159373"/>
                  </a:lnTo>
                  <a:close/>
                </a:path>
              </a:pathLst>
            </a:custGeom>
            <a:solidFill>
              <a:srgbClr val="041E42"/>
            </a:solidFill>
            <a:ln w="12700">
              <a:solidFill>
                <a:srgbClr val="000000"/>
              </a:solidFill>
            </a:ln>
          </p:spPr>
          <p:txBody>
            <a:bodyPr/>
            <a:lstStyle/>
            <a:p>
              <a:endParaRPr lang="en-US"/>
            </a:p>
          </p:txBody>
        </p:sp>
      </p:grpSp>
      <p:sp>
        <p:nvSpPr>
          <p:cNvPr id="4" name="Freeform 4"/>
          <p:cNvSpPr/>
          <p:nvPr/>
        </p:nvSpPr>
        <p:spPr>
          <a:xfrm>
            <a:off x="9144000" y="9726930"/>
            <a:ext cx="9144000" cy="114300"/>
          </a:xfrm>
          <a:custGeom>
            <a:avLst/>
            <a:gdLst/>
            <a:ahLst/>
            <a:cxnLst/>
            <a:rect l="l" t="t" r="r" b="b"/>
            <a:pathLst>
              <a:path w="9144000" h="114300">
                <a:moveTo>
                  <a:pt x="0" y="0"/>
                </a:moveTo>
                <a:lnTo>
                  <a:pt x="9144000" y="0"/>
                </a:lnTo>
                <a:lnTo>
                  <a:pt x="9144000" y="114300"/>
                </a:lnTo>
                <a:lnTo>
                  <a:pt x="0" y="114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6461726" y="8387684"/>
            <a:ext cx="1741232" cy="1741232"/>
          </a:xfrm>
          <a:custGeom>
            <a:avLst/>
            <a:gdLst/>
            <a:ahLst/>
            <a:cxnLst/>
            <a:rect l="l" t="t" r="r" b="b"/>
            <a:pathLst>
              <a:path w="1741232" h="1741232">
                <a:moveTo>
                  <a:pt x="0" y="0"/>
                </a:moveTo>
                <a:lnTo>
                  <a:pt x="1741231" y="0"/>
                </a:lnTo>
                <a:lnTo>
                  <a:pt x="1741231" y="1741232"/>
                </a:lnTo>
                <a:lnTo>
                  <a:pt x="0" y="1741232"/>
                </a:lnTo>
                <a:lnTo>
                  <a:pt x="0" y="0"/>
                </a:lnTo>
                <a:close/>
              </a:path>
            </a:pathLst>
          </a:custGeom>
          <a:blipFill>
            <a:blip r:embed="rId5"/>
            <a:stretch>
              <a:fillRect/>
            </a:stretch>
          </a:blipFill>
        </p:spPr>
        <p:txBody>
          <a:bodyPr/>
          <a:lstStyle/>
          <a:p>
            <a:endParaRPr lang="en-US"/>
          </a:p>
        </p:txBody>
      </p:sp>
      <p:grpSp>
        <p:nvGrpSpPr>
          <p:cNvPr id="6" name="Group 6"/>
          <p:cNvGrpSpPr/>
          <p:nvPr/>
        </p:nvGrpSpPr>
        <p:grpSpPr>
          <a:xfrm>
            <a:off x="0" y="0"/>
            <a:ext cx="18288000" cy="1722481"/>
            <a:chOff x="0" y="0"/>
            <a:chExt cx="2833290" cy="266857"/>
          </a:xfrm>
        </p:grpSpPr>
        <p:sp>
          <p:nvSpPr>
            <p:cNvPr id="7" name="Freeform 7"/>
            <p:cNvSpPr/>
            <p:nvPr/>
          </p:nvSpPr>
          <p:spPr>
            <a:xfrm>
              <a:off x="0" y="0"/>
              <a:ext cx="2833290" cy="266857"/>
            </a:xfrm>
            <a:custGeom>
              <a:avLst/>
              <a:gdLst/>
              <a:ahLst/>
              <a:cxnLst/>
              <a:rect l="l" t="t" r="r" b="b"/>
              <a:pathLst>
                <a:path w="2833290" h="266857">
                  <a:moveTo>
                    <a:pt x="0" y="0"/>
                  </a:moveTo>
                  <a:lnTo>
                    <a:pt x="2833290" y="0"/>
                  </a:lnTo>
                  <a:lnTo>
                    <a:pt x="2833290" y="266857"/>
                  </a:lnTo>
                  <a:lnTo>
                    <a:pt x="0" y="266857"/>
                  </a:lnTo>
                  <a:close/>
                </a:path>
              </a:pathLst>
            </a:custGeom>
            <a:solidFill>
              <a:srgbClr val="041E42"/>
            </a:solidFill>
            <a:ln w="12700">
              <a:solidFill>
                <a:srgbClr val="000000"/>
              </a:solidFill>
            </a:ln>
          </p:spPr>
          <p:txBody>
            <a:bodyPr/>
            <a:lstStyle/>
            <a:p>
              <a:endParaRPr lang="en-US"/>
            </a:p>
          </p:txBody>
        </p:sp>
      </p:grpSp>
      <p:sp>
        <p:nvSpPr>
          <p:cNvPr id="8" name="TextBox 8"/>
          <p:cNvSpPr txBox="1"/>
          <p:nvPr/>
        </p:nvSpPr>
        <p:spPr>
          <a:xfrm>
            <a:off x="1028700" y="2849563"/>
            <a:ext cx="11893078" cy="4445000"/>
          </a:xfrm>
          <a:prstGeom prst="rect">
            <a:avLst/>
          </a:prstGeom>
        </p:spPr>
        <p:txBody>
          <a:bodyPr lIns="0" tIns="0" rIns="0" bIns="0" rtlCol="0" anchor="t">
            <a:spAutoFit/>
          </a:bodyPr>
          <a:lstStyle/>
          <a:p>
            <a:pPr algn="ctr">
              <a:lnSpc>
                <a:spcPts val="7000"/>
              </a:lnSpc>
            </a:pPr>
            <a:r>
              <a:rPr lang="en-US" sz="5000">
                <a:solidFill>
                  <a:srgbClr val="000000"/>
                </a:solidFill>
                <a:latin typeface="Poppins"/>
                <a:ea typeface="Poppins"/>
                <a:cs typeface="Poppins"/>
                <a:sym typeface="Poppins"/>
              </a:rPr>
              <a:t>Strobe Light Alarms </a:t>
            </a:r>
          </a:p>
          <a:p>
            <a:pPr algn="ctr">
              <a:lnSpc>
                <a:spcPts val="7000"/>
              </a:lnSpc>
            </a:pPr>
            <a:endParaRPr lang="en-US" sz="5000">
              <a:solidFill>
                <a:srgbClr val="000000"/>
              </a:solidFill>
              <a:latin typeface="Poppins"/>
              <a:ea typeface="Poppins"/>
              <a:cs typeface="Poppins"/>
              <a:sym typeface="Poppins"/>
            </a:endParaRPr>
          </a:p>
          <a:p>
            <a:pPr algn="ctr">
              <a:lnSpc>
                <a:spcPts val="7000"/>
              </a:lnSpc>
            </a:pPr>
            <a:r>
              <a:rPr lang="en-US" sz="5000">
                <a:solidFill>
                  <a:srgbClr val="000000"/>
                </a:solidFill>
                <a:latin typeface="Poppins"/>
                <a:ea typeface="Poppins"/>
                <a:cs typeface="Poppins"/>
                <a:sym typeface="Poppins"/>
              </a:rPr>
              <a:t>Pillow or Bed Shaker Alarms</a:t>
            </a:r>
          </a:p>
          <a:p>
            <a:pPr algn="ctr">
              <a:lnSpc>
                <a:spcPts val="7000"/>
              </a:lnSpc>
            </a:pPr>
            <a:endParaRPr lang="en-US" sz="5000">
              <a:solidFill>
                <a:srgbClr val="000000"/>
              </a:solidFill>
              <a:latin typeface="Poppins"/>
              <a:ea typeface="Poppins"/>
              <a:cs typeface="Poppins"/>
              <a:sym typeface="Poppins"/>
            </a:endParaRPr>
          </a:p>
          <a:p>
            <a:pPr algn="ctr">
              <a:lnSpc>
                <a:spcPts val="7000"/>
              </a:lnSpc>
              <a:spcBef>
                <a:spcPct val="0"/>
              </a:spcBef>
            </a:pPr>
            <a:r>
              <a:rPr lang="en-US" sz="5000">
                <a:solidFill>
                  <a:srgbClr val="000000"/>
                </a:solidFill>
                <a:latin typeface="Poppins"/>
                <a:ea typeface="Poppins"/>
                <a:cs typeface="Poppins"/>
                <a:sym typeface="Poppins"/>
              </a:rPr>
              <a:t>Contact South Metro for assistance</a:t>
            </a:r>
          </a:p>
        </p:txBody>
      </p:sp>
      <p:sp>
        <p:nvSpPr>
          <p:cNvPr id="9" name="Freeform 9"/>
          <p:cNvSpPr/>
          <p:nvPr/>
        </p:nvSpPr>
        <p:spPr>
          <a:xfrm>
            <a:off x="13716000" y="3086100"/>
            <a:ext cx="4145894" cy="4114800"/>
          </a:xfrm>
          <a:custGeom>
            <a:avLst/>
            <a:gdLst/>
            <a:ahLst/>
            <a:cxnLst/>
            <a:rect l="l" t="t" r="r" b="b"/>
            <a:pathLst>
              <a:path w="4145894" h="4114800">
                <a:moveTo>
                  <a:pt x="0" y="0"/>
                </a:moveTo>
                <a:lnTo>
                  <a:pt x="4145894" y="0"/>
                </a:lnTo>
                <a:lnTo>
                  <a:pt x="414589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251348" y="214175"/>
            <a:ext cx="17785304" cy="1160780"/>
          </a:xfrm>
          <a:prstGeom prst="rect">
            <a:avLst/>
          </a:prstGeom>
        </p:spPr>
        <p:txBody>
          <a:bodyPr lIns="0" tIns="0" rIns="0" bIns="0" rtlCol="0" anchor="t">
            <a:spAutoFit/>
          </a:bodyPr>
          <a:lstStyle/>
          <a:p>
            <a:pPr algn="ctr">
              <a:lnSpc>
                <a:spcPts val="9520"/>
              </a:lnSpc>
              <a:spcBef>
                <a:spcPct val="0"/>
              </a:spcBef>
            </a:pPr>
            <a:r>
              <a:rPr lang="en-US" sz="6800">
                <a:solidFill>
                  <a:srgbClr val="FFFFFF"/>
                </a:solidFill>
                <a:latin typeface="League Spartan"/>
                <a:ea typeface="League Spartan"/>
                <a:cs typeface="League Spartan"/>
                <a:sym typeface="League Spartan"/>
              </a:rPr>
              <a:t>What if I can’t hear the alarm?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2833290" cy="159373"/>
          </a:xfrm>
        </p:grpSpPr>
        <p:sp>
          <p:nvSpPr>
            <p:cNvPr id="3" name="Freeform 3"/>
            <p:cNvSpPr/>
            <p:nvPr/>
          </p:nvSpPr>
          <p:spPr>
            <a:xfrm>
              <a:off x="0" y="0"/>
              <a:ext cx="2833290" cy="159373"/>
            </a:xfrm>
            <a:custGeom>
              <a:avLst/>
              <a:gdLst/>
              <a:ahLst/>
              <a:cxnLst/>
              <a:rect l="l" t="t" r="r" b="b"/>
              <a:pathLst>
                <a:path w="2833290" h="159373">
                  <a:moveTo>
                    <a:pt x="0" y="0"/>
                  </a:moveTo>
                  <a:lnTo>
                    <a:pt x="2833290" y="0"/>
                  </a:lnTo>
                  <a:lnTo>
                    <a:pt x="2833290" y="159373"/>
                  </a:lnTo>
                  <a:lnTo>
                    <a:pt x="0" y="159373"/>
                  </a:lnTo>
                  <a:close/>
                </a:path>
              </a:pathLst>
            </a:custGeom>
            <a:solidFill>
              <a:srgbClr val="041E42"/>
            </a:solidFill>
            <a:ln w="12700">
              <a:solidFill>
                <a:srgbClr val="000000"/>
              </a:solidFill>
            </a:ln>
          </p:spPr>
          <p:txBody>
            <a:bodyPr/>
            <a:lstStyle/>
            <a:p>
              <a:endParaRPr lang="en-US"/>
            </a:p>
          </p:txBody>
        </p:sp>
      </p:grpSp>
      <p:sp>
        <p:nvSpPr>
          <p:cNvPr id="4" name="Freeform 4"/>
          <p:cNvSpPr/>
          <p:nvPr/>
        </p:nvSpPr>
        <p:spPr>
          <a:xfrm>
            <a:off x="9144000" y="9726930"/>
            <a:ext cx="9144000" cy="114300"/>
          </a:xfrm>
          <a:custGeom>
            <a:avLst/>
            <a:gdLst/>
            <a:ahLst/>
            <a:cxnLst/>
            <a:rect l="l" t="t" r="r" b="b"/>
            <a:pathLst>
              <a:path w="9144000" h="114300">
                <a:moveTo>
                  <a:pt x="0" y="0"/>
                </a:moveTo>
                <a:lnTo>
                  <a:pt x="9144000" y="0"/>
                </a:lnTo>
                <a:lnTo>
                  <a:pt x="9144000" y="114300"/>
                </a:lnTo>
                <a:lnTo>
                  <a:pt x="0" y="114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6461726" y="8387684"/>
            <a:ext cx="1741232" cy="1741232"/>
          </a:xfrm>
          <a:custGeom>
            <a:avLst/>
            <a:gdLst/>
            <a:ahLst/>
            <a:cxnLst/>
            <a:rect l="l" t="t" r="r" b="b"/>
            <a:pathLst>
              <a:path w="1741232" h="1741232">
                <a:moveTo>
                  <a:pt x="0" y="0"/>
                </a:moveTo>
                <a:lnTo>
                  <a:pt x="1741231" y="0"/>
                </a:lnTo>
                <a:lnTo>
                  <a:pt x="1741231" y="1741232"/>
                </a:lnTo>
                <a:lnTo>
                  <a:pt x="0" y="1741232"/>
                </a:lnTo>
                <a:lnTo>
                  <a:pt x="0" y="0"/>
                </a:lnTo>
                <a:close/>
              </a:path>
            </a:pathLst>
          </a:custGeom>
          <a:blipFill>
            <a:blip r:embed="rId5"/>
            <a:stretch>
              <a:fillRect/>
            </a:stretch>
          </a:blipFill>
        </p:spPr>
        <p:txBody>
          <a:bodyPr/>
          <a:lstStyle/>
          <a:p>
            <a:endParaRPr lang="en-US"/>
          </a:p>
        </p:txBody>
      </p:sp>
      <p:grpSp>
        <p:nvGrpSpPr>
          <p:cNvPr id="6" name="Group 6"/>
          <p:cNvGrpSpPr/>
          <p:nvPr/>
        </p:nvGrpSpPr>
        <p:grpSpPr>
          <a:xfrm>
            <a:off x="0" y="0"/>
            <a:ext cx="18288000" cy="1722481"/>
            <a:chOff x="0" y="0"/>
            <a:chExt cx="2833290" cy="266857"/>
          </a:xfrm>
        </p:grpSpPr>
        <p:sp>
          <p:nvSpPr>
            <p:cNvPr id="7" name="Freeform 7"/>
            <p:cNvSpPr/>
            <p:nvPr/>
          </p:nvSpPr>
          <p:spPr>
            <a:xfrm>
              <a:off x="0" y="0"/>
              <a:ext cx="2833290" cy="266857"/>
            </a:xfrm>
            <a:custGeom>
              <a:avLst/>
              <a:gdLst/>
              <a:ahLst/>
              <a:cxnLst/>
              <a:rect l="l" t="t" r="r" b="b"/>
              <a:pathLst>
                <a:path w="2833290" h="266857">
                  <a:moveTo>
                    <a:pt x="0" y="0"/>
                  </a:moveTo>
                  <a:lnTo>
                    <a:pt x="2833290" y="0"/>
                  </a:lnTo>
                  <a:lnTo>
                    <a:pt x="2833290" y="266857"/>
                  </a:lnTo>
                  <a:lnTo>
                    <a:pt x="0" y="266857"/>
                  </a:lnTo>
                  <a:close/>
                </a:path>
              </a:pathLst>
            </a:custGeom>
            <a:solidFill>
              <a:srgbClr val="041E42"/>
            </a:solidFill>
            <a:ln w="12700">
              <a:solidFill>
                <a:srgbClr val="000000"/>
              </a:solidFill>
            </a:ln>
          </p:spPr>
          <p:txBody>
            <a:bodyPr/>
            <a:lstStyle/>
            <a:p>
              <a:endParaRPr lang="en-US"/>
            </a:p>
          </p:txBody>
        </p:sp>
      </p:grpSp>
      <p:sp>
        <p:nvSpPr>
          <p:cNvPr id="8" name="TextBox 8"/>
          <p:cNvSpPr txBox="1"/>
          <p:nvPr/>
        </p:nvSpPr>
        <p:spPr>
          <a:xfrm>
            <a:off x="596900" y="1867715"/>
            <a:ext cx="9452966" cy="7102475"/>
          </a:xfrm>
          <a:prstGeom prst="rect">
            <a:avLst/>
          </a:prstGeom>
        </p:spPr>
        <p:txBody>
          <a:bodyPr lIns="0" tIns="0" rIns="0" bIns="0" rtlCol="0" anchor="t">
            <a:spAutoFit/>
          </a:bodyPr>
          <a:lstStyle/>
          <a:p>
            <a:pPr algn="ctr">
              <a:lnSpc>
                <a:spcPts val="7000"/>
              </a:lnSpc>
            </a:pPr>
            <a:r>
              <a:rPr lang="en-US" sz="5000" dirty="0">
                <a:solidFill>
                  <a:srgbClr val="000000"/>
                </a:solidFill>
                <a:latin typeface="Poppins"/>
                <a:ea typeface="Poppins"/>
                <a:cs typeface="Poppins"/>
                <a:sym typeface="Poppins"/>
              </a:rPr>
              <a:t>A gas you cannot see, </a:t>
            </a:r>
          </a:p>
          <a:p>
            <a:pPr algn="ctr">
              <a:lnSpc>
                <a:spcPts val="7000"/>
              </a:lnSpc>
            </a:pPr>
            <a:r>
              <a:rPr lang="en-US" sz="5000" dirty="0">
                <a:solidFill>
                  <a:srgbClr val="000000"/>
                </a:solidFill>
                <a:latin typeface="Poppins"/>
                <a:ea typeface="Poppins"/>
                <a:cs typeface="Poppins"/>
                <a:sym typeface="Poppins"/>
              </a:rPr>
              <a:t>taste or smell. </a:t>
            </a:r>
          </a:p>
          <a:p>
            <a:pPr algn="ctr">
              <a:lnSpc>
                <a:spcPts val="7000"/>
              </a:lnSpc>
            </a:pPr>
            <a:endParaRPr lang="en-US" sz="5000" dirty="0">
              <a:solidFill>
                <a:srgbClr val="000000"/>
              </a:solidFill>
              <a:latin typeface="Poppins"/>
              <a:ea typeface="Poppins"/>
              <a:cs typeface="Poppins"/>
              <a:sym typeface="Poppins"/>
            </a:endParaRPr>
          </a:p>
          <a:p>
            <a:pPr algn="ctr">
              <a:lnSpc>
                <a:spcPts val="7000"/>
              </a:lnSpc>
            </a:pPr>
            <a:r>
              <a:rPr lang="en-US" sz="5000" b="1" dirty="0">
                <a:solidFill>
                  <a:srgbClr val="000000"/>
                </a:solidFill>
                <a:latin typeface="Poppins Bold"/>
                <a:ea typeface="Poppins Bold"/>
                <a:cs typeface="Poppins Bold"/>
                <a:sym typeface="Poppins Bold"/>
              </a:rPr>
              <a:t>Symptoms</a:t>
            </a:r>
            <a:r>
              <a:rPr lang="en-US" sz="5000" b="1" dirty="0">
                <a:solidFill>
                  <a:srgbClr val="000000"/>
                </a:solidFill>
                <a:latin typeface="Poppins"/>
                <a:ea typeface="Poppins Bold"/>
                <a:cs typeface="Poppins"/>
                <a:sym typeface="Poppins"/>
              </a:rPr>
              <a:t> Vary:</a:t>
            </a:r>
            <a:endParaRPr lang="en-US" sz="5000" dirty="0">
              <a:solidFill>
                <a:srgbClr val="000000"/>
              </a:solidFill>
              <a:latin typeface="Poppins"/>
              <a:ea typeface="Poppins"/>
              <a:cs typeface="Poppins"/>
              <a:sym typeface="Poppins"/>
            </a:endParaRPr>
          </a:p>
          <a:p>
            <a:pPr algn="ctr">
              <a:lnSpc>
                <a:spcPts val="7000"/>
              </a:lnSpc>
              <a:spcBef>
                <a:spcPct val="0"/>
              </a:spcBef>
            </a:pPr>
            <a:r>
              <a:rPr lang="en-US" sz="5000" dirty="0">
                <a:solidFill>
                  <a:srgbClr val="000000"/>
                </a:solidFill>
                <a:latin typeface="Poppins"/>
                <a:ea typeface="Poppins"/>
                <a:cs typeface="Poppins"/>
                <a:sym typeface="Poppins"/>
              </a:rPr>
              <a:t>Headache, dizziness, nausea... </a:t>
            </a:r>
          </a:p>
          <a:p>
            <a:pPr algn="ctr">
              <a:lnSpc>
                <a:spcPts val="7000"/>
              </a:lnSpc>
              <a:spcBef>
                <a:spcPct val="0"/>
              </a:spcBef>
            </a:pPr>
            <a:r>
              <a:rPr lang="en-US" sz="5000" dirty="0">
                <a:solidFill>
                  <a:srgbClr val="000000"/>
                </a:solidFill>
                <a:latin typeface="Poppins"/>
                <a:ea typeface="Poppins"/>
                <a:cs typeface="Poppins"/>
                <a:sym typeface="Poppins"/>
              </a:rPr>
              <a:t>Confusion, unconsciousness, collapse, death. </a:t>
            </a:r>
          </a:p>
        </p:txBody>
      </p:sp>
      <p:sp>
        <p:nvSpPr>
          <p:cNvPr id="9" name="TextBox 9"/>
          <p:cNvSpPr txBox="1"/>
          <p:nvPr/>
        </p:nvSpPr>
        <p:spPr>
          <a:xfrm>
            <a:off x="251348" y="214175"/>
            <a:ext cx="17785304" cy="1160780"/>
          </a:xfrm>
          <a:prstGeom prst="rect">
            <a:avLst/>
          </a:prstGeom>
        </p:spPr>
        <p:txBody>
          <a:bodyPr lIns="0" tIns="0" rIns="0" bIns="0" rtlCol="0" anchor="t">
            <a:spAutoFit/>
          </a:bodyPr>
          <a:lstStyle/>
          <a:p>
            <a:pPr algn="ctr">
              <a:lnSpc>
                <a:spcPts val="9520"/>
              </a:lnSpc>
              <a:spcBef>
                <a:spcPct val="0"/>
              </a:spcBef>
            </a:pPr>
            <a:r>
              <a:rPr lang="en-US" sz="6800">
                <a:solidFill>
                  <a:srgbClr val="FFFFFF"/>
                </a:solidFill>
                <a:latin typeface="League Spartan"/>
                <a:ea typeface="League Spartan"/>
                <a:cs typeface="League Spartan"/>
                <a:sym typeface="League Spartan"/>
              </a:rPr>
              <a:t>CARBON MONOXIDE ALARMS</a:t>
            </a:r>
          </a:p>
        </p:txBody>
      </p:sp>
      <p:grpSp>
        <p:nvGrpSpPr>
          <p:cNvPr id="10" name="Group 10"/>
          <p:cNvGrpSpPr/>
          <p:nvPr/>
        </p:nvGrpSpPr>
        <p:grpSpPr>
          <a:xfrm>
            <a:off x="10223528" y="3177680"/>
            <a:ext cx="7574999" cy="3925290"/>
            <a:chOff x="0" y="0"/>
            <a:chExt cx="10099999" cy="5233720"/>
          </a:xfrm>
        </p:grpSpPr>
        <p:grpSp>
          <p:nvGrpSpPr>
            <p:cNvPr id="11" name="Group 11"/>
            <p:cNvGrpSpPr/>
            <p:nvPr/>
          </p:nvGrpSpPr>
          <p:grpSpPr>
            <a:xfrm>
              <a:off x="0" y="0"/>
              <a:ext cx="10099999" cy="5233720"/>
              <a:chOff x="0" y="0"/>
              <a:chExt cx="1173566" cy="608130"/>
            </a:xfrm>
          </p:grpSpPr>
          <p:sp>
            <p:nvSpPr>
              <p:cNvPr id="12" name="Freeform 12"/>
              <p:cNvSpPr/>
              <p:nvPr/>
            </p:nvSpPr>
            <p:spPr>
              <a:xfrm>
                <a:off x="0" y="0"/>
                <a:ext cx="1173566" cy="608130"/>
              </a:xfrm>
              <a:custGeom>
                <a:avLst/>
                <a:gdLst/>
                <a:ahLst/>
                <a:cxnLst/>
                <a:rect l="l" t="t" r="r" b="b"/>
                <a:pathLst>
                  <a:path w="1173566" h="608130">
                    <a:moveTo>
                      <a:pt x="0" y="0"/>
                    </a:moveTo>
                    <a:lnTo>
                      <a:pt x="1173566" y="0"/>
                    </a:lnTo>
                    <a:lnTo>
                      <a:pt x="1173566" y="608130"/>
                    </a:lnTo>
                    <a:lnTo>
                      <a:pt x="0" y="608130"/>
                    </a:lnTo>
                    <a:close/>
                  </a:path>
                </a:pathLst>
              </a:custGeom>
              <a:solidFill>
                <a:srgbClr val="FFFFFF"/>
              </a:solidFill>
              <a:ln w="12700" cap="sq">
                <a:solidFill>
                  <a:srgbClr val="000000"/>
                </a:solidFill>
                <a:prstDash val="solid"/>
                <a:miter/>
              </a:ln>
            </p:spPr>
            <p:txBody>
              <a:bodyPr/>
              <a:lstStyle/>
              <a:p>
                <a:endParaRPr lang="en-US"/>
              </a:p>
            </p:txBody>
          </p:sp>
        </p:grpSp>
        <p:sp>
          <p:nvSpPr>
            <p:cNvPr id="13" name="Freeform 13"/>
            <p:cNvSpPr/>
            <p:nvPr/>
          </p:nvSpPr>
          <p:spPr>
            <a:xfrm>
              <a:off x="0" y="0"/>
              <a:ext cx="10099999" cy="3484500"/>
            </a:xfrm>
            <a:custGeom>
              <a:avLst/>
              <a:gdLst/>
              <a:ahLst/>
              <a:cxnLst/>
              <a:rect l="l" t="t" r="r" b="b"/>
              <a:pathLst>
                <a:path w="10099999" h="3484500">
                  <a:moveTo>
                    <a:pt x="0" y="0"/>
                  </a:moveTo>
                  <a:lnTo>
                    <a:pt x="10099999" y="0"/>
                  </a:lnTo>
                  <a:lnTo>
                    <a:pt x="10099999" y="3484500"/>
                  </a:lnTo>
                  <a:lnTo>
                    <a:pt x="0" y="3484500"/>
                  </a:lnTo>
                  <a:lnTo>
                    <a:pt x="0" y="0"/>
                  </a:lnTo>
                  <a:close/>
                </a:path>
              </a:pathLst>
            </a:custGeom>
            <a:blipFill>
              <a:blip r:embed="rId6"/>
              <a:stretch>
                <a:fillRect/>
              </a:stretch>
            </a:blipFill>
          </p:spPr>
          <p:txBody>
            <a:bodyPr/>
            <a:lstStyle/>
            <a:p>
              <a:endParaRPr lang="en-US"/>
            </a:p>
          </p:txBody>
        </p:sp>
        <p:sp>
          <p:nvSpPr>
            <p:cNvPr id="14" name="TextBox 14"/>
            <p:cNvSpPr txBox="1"/>
            <p:nvPr/>
          </p:nvSpPr>
          <p:spPr>
            <a:xfrm>
              <a:off x="0" y="3728982"/>
              <a:ext cx="10099999" cy="1154642"/>
            </a:xfrm>
            <a:prstGeom prst="rect">
              <a:avLst/>
            </a:prstGeom>
          </p:spPr>
          <p:txBody>
            <a:bodyPr lIns="0" tIns="0" rIns="0" bIns="0" rtlCol="0" anchor="t">
              <a:spAutoFit/>
            </a:bodyPr>
            <a:lstStyle/>
            <a:p>
              <a:pPr algn="ctr">
                <a:lnSpc>
                  <a:spcPts val="7000"/>
                </a:lnSpc>
                <a:spcBef>
                  <a:spcPct val="0"/>
                </a:spcBef>
              </a:pPr>
              <a:r>
                <a:rPr lang="en-US" sz="5000" b="1">
                  <a:solidFill>
                    <a:srgbClr val="000000"/>
                  </a:solidFill>
                  <a:latin typeface="Poppins Bold"/>
                  <a:ea typeface="Poppins Bold"/>
                  <a:cs typeface="Poppins Bold"/>
                  <a:sym typeface="Poppins Bold"/>
                </a:rPr>
                <a:t>CARBON MONOXIDE</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2833290" cy="159373"/>
          </a:xfrm>
        </p:grpSpPr>
        <p:sp>
          <p:nvSpPr>
            <p:cNvPr id="3" name="Freeform 3"/>
            <p:cNvSpPr/>
            <p:nvPr/>
          </p:nvSpPr>
          <p:spPr>
            <a:xfrm>
              <a:off x="0" y="0"/>
              <a:ext cx="2833290" cy="159373"/>
            </a:xfrm>
            <a:custGeom>
              <a:avLst/>
              <a:gdLst/>
              <a:ahLst/>
              <a:cxnLst/>
              <a:rect l="l" t="t" r="r" b="b"/>
              <a:pathLst>
                <a:path w="2833290" h="159373">
                  <a:moveTo>
                    <a:pt x="0" y="0"/>
                  </a:moveTo>
                  <a:lnTo>
                    <a:pt x="2833290" y="0"/>
                  </a:lnTo>
                  <a:lnTo>
                    <a:pt x="2833290" y="159373"/>
                  </a:lnTo>
                  <a:lnTo>
                    <a:pt x="0" y="159373"/>
                  </a:lnTo>
                  <a:close/>
                </a:path>
              </a:pathLst>
            </a:custGeom>
            <a:solidFill>
              <a:srgbClr val="041E42"/>
            </a:solidFill>
            <a:ln w="12700">
              <a:solidFill>
                <a:srgbClr val="000000"/>
              </a:solidFill>
            </a:ln>
          </p:spPr>
          <p:txBody>
            <a:bodyPr/>
            <a:lstStyle/>
            <a:p>
              <a:endParaRPr lang="en-US"/>
            </a:p>
          </p:txBody>
        </p:sp>
      </p:grpSp>
      <p:sp>
        <p:nvSpPr>
          <p:cNvPr id="4" name="Freeform 4"/>
          <p:cNvSpPr/>
          <p:nvPr/>
        </p:nvSpPr>
        <p:spPr>
          <a:xfrm>
            <a:off x="9144000" y="9726930"/>
            <a:ext cx="9144000" cy="114300"/>
          </a:xfrm>
          <a:custGeom>
            <a:avLst/>
            <a:gdLst/>
            <a:ahLst/>
            <a:cxnLst/>
            <a:rect l="l" t="t" r="r" b="b"/>
            <a:pathLst>
              <a:path w="9144000" h="114300">
                <a:moveTo>
                  <a:pt x="0" y="0"/>
                </a:moveTo>
                <a:lnTo>
                  <a:pt x="9144000" y="0"/>
                </a:lnTo>
                <a:lnTo>
                  <a:pt x="9144000" y="114300"/>
                </a:lnTo>
                <a:lnTo>
                  <a:pt x="0" y="114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6461726" y="8387684"/>
            <a:ext cx="1741232" cy="1741232"/>
          </a:xfrm>
          <a:custGeom>
            <a:avLst/>
            <a:gdLst/>
            <a:ahLst/>
            <a:cxnLst/>
            <a:rect l="l" t="t" r="r" b="b"/>
            <a:pathLst>
              <a:path w="1741232" h="1741232">
                <a:moveTo>
                  <a:pt x="0" y="0"/>
                </a:moveTo>
                <a:lnTo>
                  <a:pt x="1741231" y="0"/>
                </a:lnTo>
                <a:lnTo>
                  <a:pt x="1741231" y="1741232"/>
                </a:lnTo>
                <a:lnTo>
                  <a:pt x="0" y="1741232"/>
                </a:lnTo>
                <a:lnTo>
                  <a:pt x="0" y="0"/>
                </a:lnTo>
                <a:close/>
              </a:path>
            </a:pathLst>
          </a:custGeom>
          <a:blipFill>
            <a:blip r:embed="rId5"/>
            <a:stretch>
              <a:fillRect/>
            </a:stretch>
          </a:blipFill>
        </p:spPr>
        <p:txBody>
          <a:bodyPr/>
          <a:lstStyle/>
          <a:p>
            <a:endParaRPr lang="en-US"/>
          </a:p>
        </p:txBody>
      </p:sp>
      <p:sp>
        <p:nvSpPr>
          <p:cNvPr id="6" name="Freeform 6"/>
          <p:cNvSpPr/>
          <p:nvPr/>
        </p:nvSpPr>
        <p:spPr>
          <a:xfrm>
            <a:off x="286564" y="1557338"/>
            <a:ext cx="7113739" cy="8215312"/>
          </a:xfrm>
          <a:custGeom>
            <a:avLst/>
            <a:gdLst/>
            <a:ahLst/>
            <a:cxnLst/>
            <a:rect l="l" t="t" r="r" b="b"/>
            <a:pathLst>
              <a:path w="7113739" h="8215312">
                <a:moveTo>
                  <a:pt x="0" y="0"/>
                </a:moveTo>
                <a:lnTo>
                  <a:pt x="7113739" y="0"/>
                </a:lnTo>
                <a:lnTo>
                  <a:pt x="7113739" y="8215312"/>
                </a:lnTo>
                <a:lnTo>
                  <a:pt x="0" y="8215312"/>
                </a:lnTo>
                <a:lnTo>
                  <a:pt x="0" y="0"/>
                </a:lnTo>
                <a:close/>
              </a:path>
            </a:pathLst>
          </a:custGeom>
          <a:blipFill>
            <a:blip r:embed="rId6"/>
            <a:stretch>
              <a:fillRect l="-43381" r="-29954"/>
            </a:stretch>
          </a:blipFill>
        </p:spPr>
        <p:txBody>
          <a:bodyPr/>
          <a:lstStyle/>
          <a:p>
            <a:endParaRPr lang="en-US"/>
          </a:p>
        </p:txBody>
      </p:sp>
      <p:sp>
        <p:nvSpPr>
          <p:cNvPr id="7" name="TextBox 7"/>
          <p:cNvSpPr txBox="1"/>
          <p:nvPr/>
        </p:nvSpPr>
        <p:spPr>
          <a:xfrm>
            <a:off x="568523" y="363537"/>
            <a:ext cx="17150953" cy="1193800"/>
          </a:xfrm>
          <a:prstGeom prst="rect">
            <a:avLst/>
          </a:prstGeom>
        </p:spPr>
        <p:txBody>
          <a:bodyPr lIns="0" tIns="0" rIns="0" bIns="0" rtlCol="0" anchor="t">
            <a:spAutoFit/>
          </a:bodyPr>
          <a:lstStyle/>
          <a:p>
            <a:pPr algn="ctr">
              <a:lnSpc>
                <a:spcPts val="9799"/>
              </a:lnSpc>
              <a:spcBef>
                <a:spcPct val="0"/>
              </a:spcBef>
            </a:pPr>
            <a:r>
              <a:rPr lang="en-US" sz="6999">
                <a:solidFill>
                  <a:srgbClr val="041E42"/>
                </a:solidFill>
                <a:latin typeface="League Spartan"/>
                <a:ea typeface="League Spartan"/>
                <a:cs typeface="League Spartan"/>
                <a:sym typeface="League Spartan"/>
              </a:rPr>
              <a:t>CAUSES OF HOME FIRES</a:t>
            </a:r>
          </a:p>
        </p:txBody>
      </p:sp>
      <p:sp>
        <p:nvSpPr>
          <p:cNvPr id="8" name="TextBox 8"/>
          <p:cNvSpPr txBox="1"/>
          <p:nvPr/>
        </p:nvSpPr>
        <p:spPr>
          <a:xfrm>
            <a:off x="7917188" y="2849563"/>
            <a:ext cx="9802289" cy="4445000"/>
          </a:xfrm>
          <a:prstGeom prst="rect">
            <a:avLst/>
          </a:prstGeom>
        </p:spPr>
        <p:txBody>
          <a:bodyPr lIns="0" tIns="0" rIns="0" bIns="0" rtlCol="0" anchor="t">
            <a:spAutoFit/>
          </a:bodyPr>
          <a:lstStyle/>
          <a:p>
            <a:pPr marL="1079501" lvl="1" indent="-539750" algn="l">
              <a:lnSpc>
                <a:spcPts val="7000"/>
              </a:lnSpc>
              <a:buFont typeface="Arial"/>
              <a:buChar char="•"/>
            </a:pPr>
            <a:r>
              <a:rPr lang="en-US" sz="5000" b="1">
                <a:solidFill>
                  <a:srgbClr val="000000"/>
                </a:solidFill>
                <a:latin typeface="Poppins Bold"/>
                <a:ea typeface="Poppins Bold"/>
                <a:cs typeface="Poppins Bold"/>
                <a:sym typeface="Poppins Bold"/>
              </a:rPr>
              <a:t>Kitchen Fires</a:t>
            </a:r>
          </a:p>
          <a:p>
            <a:pPr marL="1079501" lvl="1" indent="-539750" algn="l">
              <a:lnSpc>
                <a:spcPts val="7000"/>
              </a:lnSpc>
              <a:buFont typeface="Arial"/>
              <a:buChar char="•"/>
            </a:pPr>
            <a:r>
              <a:rPr lang="en-US" sz="5000" b="1">
                <a:solidFill>
                  <a:srgbClr val="000000"/>
                </a:solidFill>
                <a:latin typeface="Poppins Bold"/>
                <a:ea typeface="Poppins Bold"/>
                <a:cs typeface="Poppins Bold"/>
                <a:sym typeface="Poppins Bold"/>
              </a:rPr>
              <a:t>Improper Disposal </a:t>
            </a:r>
          </a:p>
          <a:p>
            <a:pPr marL="1079501" lvl="1" indent="-539750" algn="l">
              <a:lnSpc>
                <a:spcPts val="7000"/>
              </a:lnSpc>
              <a:buFont typeface="Arial"/>
              <a:buChar char="•"/>
            </a:pPr>
            <a:r>
              <a:rPr lang="en-US" sz="5000" b="1">
                <a:solidFill>
                  <a:srgbClr val="000000"/>
                </a:solidFill>
                <a:latin typeface="Poppins Bold"/>
                <a:ea typeface="Poppins Bold"/>
                <a:cs typeface="Poppins Bold"/>
                <a:sym typeface="Poppins Bold"/>
              </a:rPr>
              <a:t>Heating Equipment</a:t>
            </a:r>
          </a:p>
          <a:p>
            <a:pPr marL="1079501" lvl="1" indent="-539750" algn="l">
              <a:lnSpc>
                <a:spcPts val="7000"/>
              </a:lnSpc>
              <a:buFont typeface="Arial"/>
              <a:buChar char="•"/>
            </a:pPr>
            <a:r>
              <a:rPr lang="en-US" sz="5000" b="1">
                <a:solidFill>
                  <a:srgbClr val="000000"/>
                </a:solidFill>
                <a:latin typeface="Poppins Bold"/>
                <a:ea typeface="Poppins Bold"/>
                <a:cs typeface="Poppins Bold"/>
                <a:sym typeface="Poppins Bold"/>
              </a:rPr>
              <a:t>Electrical</a:t>
            </a:r>
          </a:p>
          <a:p>
            <a:pPr marL="1079501" lvl="1" indent="-539750" algn="l">
              <a:lnSpc>
                <a:spcPts val="7000"/>
              </a:lnSpc>
              <a:spcBef>
                <a:spcPct val="0"/>
              </a:spcBef>
              <a:buFont typeface="Arial"/>
              <a:buChar char="•"/>
            </a:pPr>
            <a:r>
              <a:rPr lang="en-US" sz="5000" b="1">
                <a:solidFill>
                  <a:srgbClr val="000000"/>
                </a:solidFill>
                <a:latin typeface="Poppins Bold"/>
                <a:ea typeface="Poppins Bold"/>
                <a:cs typeface="Poppins Bold"/>
                <a:sym typeface="Poppins Bold"/>
              </a:rPr>
              <a:t>Candles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2833290" cy="159373"/>
          </a:xfrm>
        </p:grpSpPr>
        <p:sp>
          <p:nvSpPr>
            <p:cNvPr id="3" name="Freeform 3"/>
            <p:cNvSpPr/>
            <p:nvPr/>
          </p:nvSpPr>
          <p:spPr>
            <a:xfrm>
              <a:off x="0" y="0"/>
              <a:ext cx="2833290" cy="159373"/>
            </a:xfrm>
            <a:custGeom>
              <a:avLst/>
              <a:gdLst/>
              <a:ahLst/>
              <a:cxnLst/>
              <a:rect l="l" t="t" r="r" b="b"/>
              <a:pathLst>
                <a:path w="2833290" h="159373">
                  <a:moveTo>
                    <a:pt x="0" y="0"/>
                  </a:moveTo>
                  <a:lnTo>
                    <a:pt x="2833290" y="0"/>
                  </a:lnTo>
                  <a:lnTo>
                    <a:pt x="2833290" y="159373"/>
                  </a:lnTo>
                  <a:lnTo>
                    <a:pt x="0" y="159373"/>
                  </a:lnTo>
                  <a:close/>
                </a:path>
              </a:pathLst>
            </a:custGeom>
            <a:solidFill>
              <a:srgbClr val="041E42"/>
            </a:solidFill>
            <a:ln w="12700">
              <a:solidFill>
                <a:srgbClr val="000000"/>
              </a:solidFill>
            </a:ln>
          </p:spPr>
          <p:txBody>
            <a:bodyPr/>
            <a:lstStyle/>
            <a:p>
              <a:endParaRPr lang="en-US"/>
            </a:p>
          </p:txBody>
        </p:sp>
      </p:grpSp>
      <p:sp>
        <p:nvSpPr>
          <p:cNvPr id="4" name="Freeform 4"/>
          <p:cNvSpPr/>
          <p:nvPr/>
        </p:nvSpPr>
        <p:spPr>
          <a:xfrm>
            <a:off x="9144000" y="9726930"/>
            <a:ext cx="9144000" cy="114300"/>
          </a:xfrm>
          <a:custGeom>
            <a:avLst/>
            <a:gdLst/>
            <a:ahLst/>
            <a:cxnLst/>
            <a:rect l="l" t="t" r="r" b="b"/>
            <a:pathLst>
              <a:path w="9144000" h="114300">
                <a:moveTo>
                  <a:pt x="0" y="0"/>
                </a:moveTo>
                <a:lnTo>
                  <a:pt x="9144000" y="0"/>
                </a:lnTo>
                <a:lnTo>
                  <a:pt x="9144000" y="114300"/>
                </a:lnTo>
                <a:lnTo>
                  <a:pt x="0" y="114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flipH="1">
            <a:off x="9426386" y="-1407415"/>
            <a:ext cx="8813689" cy="10665715"/>
          </a:xfrm>
          <a:custGeom>
            <a:avLst/>
            <a:gdLst/>
            <a:ahLst/>
            <a:cxnLst/>
            <a:rect l="l" t="t" r="r" b="b"/>
            <a:pathLst>
              <a:path w="8813689" h="10665715">
                <a:moveTo>
                  <a:pt x="8813689" y="0"/>
                </a:moveTo>
                <a:lnTo>
                  <a:pt x="0" y="0"/>
                </a:lnTo>
                <a:lnTo>
                  <a:pt x="0" y="10665715"/>
                </a:lnTo>
                <a:lnTo>
                  <a:pt x="8813689" y="10665715"/>
                </a:lnTo>
                <a:lnTo>
                  <a:pt x="8813689" y="0"/>
                </a:lnTo>
                <a:close/>
              </a:path>
            </a:pathLst>
          </a:custGeom>
          <a:blipFill>
            <a:blip r:embed="rId5"/>
            <a:stretch>
              <a:fillRect t="-9640" r="-2660"/>
            </a:stretch>
          </a:blipFill>
        </p:spPr>
        <p:txBody>
          <a:bodyPr/>
          <a:lstStyle/>
          <a:p>
            <a:endParaRPr lang="en-US"/>
          </a:p>
        </p:txBody>
      </p:sp>
      <p:sp>
        <p:nvSpPr>
          <p:cNvPr id="6" name="Freeform 6"/>
          <p:cNvSpPr/>
          <p:nvPr/>
        </p:nvSpPr>
        <p:spPr>
          <a:xfrm>
            <a:off x="16461726" y="8387684"/>
            <a:ext cx="1741232" cy="1741232"/>
          </a:xfrm>
          <a:custGeom>
            <a:avLst/>
            <a:gdLst/>
            <a:ahLst/>
            <a:cxnLst/>
            <a:rect l="l" t="t" r="r" b="b"/>
            <a:pathLst>
              <a:path w="1741232" h="1741232">
                <a:moveTo>
                  <a:pt x="0" y="0"/>
                </a:moveTo>
                <a:lnTo>
                  <a:pt x="1741231" y="0"/>
                </a:lnTo>
                <a:lnTo>
                  <a:pt x="1741231" y="1741232"/>
                </a:lnTo>
                <a:lnTo>
                  <a:pt x="0" y="1741232"/>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568523" y="363537"/>
            <a:ext cx="17150953" cy="1193800"/>
          </a:xfrm>
          <a:prstGeom prst="rect">
            <a:avLst/>
          </a:prstGeom>
        </p:spPr>
        <p:txBody>
          <a:bodyPr lIns="0" tIns="0" rIns="0" bIns="0" rtlCol="0" anchor="t">
            <a:spAutoFit/>
          </a:bodyPr>
          <a:lstStyle/>
          <a:p>
            <a:pPr algn="ctr">
              <a:lnSpc>
                <a:spcPts val="9799"/>
              </a:lnSpc>
              <a:spcBef>
                <a:spcPct val="0"/>
              </a:spcBef>
            </a:pPr>
            <a:r>
              <a:rPr lang="en-US" sz="6999">
                <a:solidFill>
                  <a:srgbClr val="041E42"/>
                </a:solidFill>
                <a:latin typeface="League Spartan"/>
                <a:ea typeface="League Spartan"/>
                <a:cs typeface="League Spartan"/>
                <a:sym typeface="League Spartan"/>
              </a:rPr>
              <a:t>COOKING FIRES</a:t>
            </a:r>
          </a:p>
        </p:txBody>
      </p:sp>
      <p:sp>
        <p:nvSpPr>
          <p:cNvPr id="8" name="TextBox 8"/>
          <p:cNvSpPr txBox="1"/>
          <p:nvPr/>
        </p:nvSpPr>
        <p:spPr>
          <a:xfrm>
            <a:off x="568523" y="1963738"/>
            <a:ext cx="9802289" cy="7102475"/>
          </a:xfrm>
          <a:prstGeom prst="rect">
            <a:avLst/>
          </a:prstGeom>
        </p:spPr>
        <p:txBody>
          <a:bodyPr lIns="0" tIns="0" rIns="0" bIns="0" rtlCol="0" anchor="t">
            <a:spAutoFit/>
          </a:bodyPr>
          <a:lstStyle/>
          <a:p>
            <a:pPr marL="1079501" lvl="1" indent="-539750" algn="l">
              <a:lnSpc>
                <a:spcPts val="7000"/>
              </a:lnSpc>
              <a:buFont typeface="Arial"/>
              <a:buChar char="•"/>
            </a:pPr>
            <a:r>
              <a:rPr lang="en-US" sz="5000" b="1" dirty="0">
                <a:solidFill>
                  <a:srgbClr val="000000"/>
                </a:solidFill>
                <a:latin typeface="Poppins Bold"/>
                <a:ea typeface="Poppins Bold"/>
                <a:cs typeface="Poppins Bold"/>
                <a:sym typeface="Poppins Bold"/>
              </a:rPr>
              <a:t>Stay Alert! </a:t>
            </a:r>
          </a:p>
          <a:p>
            <a:pPr marL="1079501" lvl="1" indent="-539750" algn="l">
              <a:lnSpc>
                <a:spcPts val="7000"/>
              </a:lnSpc>
              <a:spcBef>
                <a:spcPct val="0"/>
              </a:spcBef>
              <a:buFont typeface="Arial"/>
              <a:buChar char="•"/>
            </a:pPr>
            <a:r>
              <a:rPr lang="en-US" sz="5000" dirty="0">
                <a:solidFill>
                  <a:srgbClr val="000000"/>
                </a:solidFill>
                <a:latin typeface="Poppins"/>
                <a:ea typeface="Poppins"/>
                <a:cs typeface="Poppins"/>
                <a:sym typeface="Poppins"/>
              </a:rPr>
              <a:t>Put a lid on it! </a:t>
            </a:r>
          </a:p>
          <a:p>
            <a:pPr marL="1079501" lvl="1" indent="-539750" algn="l">
              <a:lnSpc>
                <a:spcPts val="7000"/>
              </a:lnSpc>
              <a:spcBef>
                <a:spcPct val="0"/>
              </a:spcBef>
              <a:buFont typeface="Arial"/>
              <a:buChar char="•"/>
            </a:pPr>
            <a:r>
              <a:rPr lang="en-US" sz="5000" dirty="0">
                <a:solidFill>
                  <a:srgbClr val="000000"/>
                </a:solidFill>
                <a:latin typeface="Poppins"/>
                <a:ea typeface="Poppins"/>
                <a:cs typeface="Poppins"/>
                <a:sym typeface="Poppins"/>
              </a:rPr>
              <a:t>Ovens + Microwaves</a:t>
            </a:r>
          </a:p>
          <a:p>
            <a:pPr marL="1079501" lvl="1" indent="-539750" algn="l">
              <a:lnSpc>
                <a:spcPts val="7000"/>
              </a:lnSpc>
              <a:spcBef>
                <a:spcPct val="0"/>
              </a:spcBef>
              <a:buFont typeface="Arial"/>
              <a:buChar char="•"/>
            </a:pPr>
            <a:r>
              <a:rPr lang="en-US" sz="5000" dirty="0">
                <a:solidFill>
                  <a:srgbClr val="000000"/>
                </a:solidFill>
                <a:latin typeface="Poppins"/>
                <a:ea typeface="Poppins"/>
                <a:cs typeface="Poppins"/>
                <a:sym typeface="Poppins"/>
              </a:rPr>
              <a:t>Keep a Tidy Kitchen!</a:t>
            </a:r>
          </a:p>
          <a:p>
            <a:pPr marL="1079501" lvl="1" indent="-539750" algn="l">
              <a:lnSpc>
                <a:spcPts val="7000"/>
              </a:lnSpc>
              <a:spcBef>
                <a:spcPct val="0"/>
              </a:spcBef>
              <a:buFont typeface="Arial"/>
              <a:buChar char="•"/>
            </a:pPr>
            <a:r>
              <a:rPr lang="en-US" sz="5000" dirty="0">
                <a:solidFill>
                  <a:srgbClr val="000000"/>
                </a:solidFill>
                <a:latin typeface="Poppins"/>
                <a:ea typeface="Poppins"/>
                <a:cs typeface="Poppins"/>
                <a:sym typeface="Poppins"/>
              </a:rPr>
              <a:t>Fire Safety Equipment?</a:t>
            </a:r>
          </a:p>
          <a:p>
            <a:pPr algn="l">
              <a:lnSpc>
                <a:spcPts val="7000"/>
              </a:lnSpc>
              <a:spcBef>
                <a:spcPct val="0"/>
              </a:spcBef>
            </a:pPr>
            <a:endParaRPr lang="en-US" sz="5000" dirty="0">
              <a:solidFill>
                <a:srgbClr val="000000"/>
              </a:solidFill>
              <a:latin typeface="Poppins"/>
              <a:ea typeface="Poppins"/>
              <a:cs typeface="Poppins"/>
              <a:sym typeface="Poppins"/>
            </a:endParaRPr>
          </a:p>
          <a:p>
            <a:pPr algn="ctr">
              <a:lnSpc>
                <a:spcPts val="7000"/>
              </a:lnSpc>
              <a:spcBef>
                <a:spcPct val="0"/>
              </a:spcBef>
            </a:pPr>
            <a:r>
              <a:rPr lang="en-US" sz="5000" b="1" dirty="0">
                <a:solidFill>
                  <a:srgbClr val="000000"/>
                </a:solidFill>
                <a:latin typeface="Poppins Bold"/>
                <a:ea typeface="Poppins Bold"/>
                <a:cs typeface="Poppins Bold"/>
                <a:sym typeface="Poppins Bold"/>
              </a:rPr>
              <a:t>When in Doubt, Get Out! </a:t>
            </a:r>
          </a:p>
          <a:p>
            <a:pPr algn="ctr">
              <a:lnSpc>
                <a:spcPts val="7000"/>
              </a:lnSpc>
              <a:spcBef>
                <a:spcPct val="0"/>
              </a:spcBef>
            </a:pPr>
            <a:r>
              <a:rPr lang="en-US" sz="5000" b="1" dirty="0">
                <a:solidFill>
                  <a:srgbClr val="000000"/>
                </a:solidFill>
                <a:latin typeface="Poppins Bold"/>
                <a:ea typeface="Poppins Bold"/>
                <a:cs typeface="Poppins Bold"/>
                <a:sym typeface="Poppins Bold"/>
              </a:rPr>
              <a:t>Call 9-1-1</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735</TotalTime>
  <Words>3323</Words>
  <Application>Microsoft Office PowerPoint</Application>
  <PresentationFormat>Custom</PresentationFormat>
  <Paragraphs>386</Paragraphs>
  <Slides>31</Slides>
  <Notes>31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League Spartan</vt:lpstr>
      <vt:lpstr>Poppins</vt:lpstr>
      <vt:lpstr>Bookman Old Style</vt:lpstr>
      <vt:lpstr>Calibri</vt:lpstr>
      <vt:lpstr>Poppins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Senior Safety Presentation: Fire Safety &amp; Emergency Preparedness</dc:title>
  <cp:lastModifiedBy>Katie Becker</cp:lastModifiedBy>
  <cp:revision>1</cp:revision>
  <dcterms:created xsi:type="dcterms:W3CDTF">2006-08-16T00:00:00Z</dcterms:created>
  <dcterms:modified xsi:type="dcterms:W3CDTF">2025-09-20T19:05:35Z</dcterms:modified>
  <dc:identifier>DAGyCXAuuEY</dc:identifier>
</cp:coreProperties>
</file>